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Montserrat" pitchFamily="2" charset="-52"/>
      <p:regular r:id="rId61"/>
      <p:bold r:id="rId62"/>
      <p:italic r:id="rId63"/>
      <p:boldItalic r:id="rId64"/>
    </p:embeddedFont>
    <p:embeddedFont>
      <p:font typeface="Montserrat ExtraBold" pitchFamily="2" charset="-52"/>
      <p:bold r:id="rId65"/>
      <p:boldItalic r:id="rId66"/>
    </p:embeddedFont>
    <p:embeddedFont>
      <p:font typeface="Montserrat Light" pitchFamily="2" charset="-52"/>
      <p:regular r:id="rId67"/>
      <p:italic r:id="rId68"/>
    </p:embeddedFont>
    <p:embeddedFont>
      <p:font typeface="Montserrat Medium" pitchFamily="2" charset="-52"/>
      <p:regular r:id="rId69"/>
      <p:bold r:id="rId70"/>
      <p:italic r:id="rId71"/>
      <p:boldItalic r:id="rId72"/>
    </p:embeddedFont>
    <p:embeddedFont>
      <p:font typeface="Montserrat SemiBold" pitchFamily="2" charset="-52"/>
      <p:regular r:id="rId73"/>
      <p:bold r:id="rId74"/>
      <p:italic r:id="rId75"/>
      <p:boldItalic r:id="rId76"/>
    </p:embeddedFont>
    <p:embeddedFont>
      <p:font typeface="Nunito SemiBold" pitchFamily="2" charset="-52"/>
      <p:regular r:id="rId77"/>
      <p:bold r:id="rId78"/>
      <p:italic r:id="rId79"/>
      <p:boldItalic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3BA39E-98E4-47B4-8E1B-0EFCF6568044}">
  <a:tblStyle styleId="{0D3BA39E-98E4-47B4-8E1B-0EFCF656804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FFC000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0" d="100"/>
          <a:sy n="200" d="100"/>
        </p:scale>
        <p:origin x="576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20.fntdata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25a7818c1_0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25a7818c1_0_9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625a7818c1_0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625a7818c1_0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625a7818c1_0_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625a7818c1_0_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625a7818c1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625a7818c1_0_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25a7818c1_0_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25a7818c1_0_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625a7818c1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625a7818c1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25a7818c1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25a7818c1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625a7818c1_0_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625a7818c1_0_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625a7818c1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625a7818c1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625a7818c1_0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625a7818c1_0_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625a7818c1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625a7818c1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25a7818c1_0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25a7818c1_0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625a7818c1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625a7818c1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625a7818c1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625a7818c1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625a7818c1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625a7818c1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625a7818c1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625a7818c1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625a7818c1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625a7818c1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625a7818c1_0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3625a7818c1_0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25a7818c1_0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25a7818c1_0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625a7818c1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625a7818c1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25a7818c1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25a7818c1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25a7818c1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25a7818c1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25a7818c1_0_9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625a7818c1_0_9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25a7818c1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25a7818c1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25a7818c1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25a7818c1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625a7818c1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625a7818c1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625a7818c1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625a7818c1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625a7818c1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625a7818c1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25a7818c1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625a7818c1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25a7818c1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25a7818c1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25a7818c1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25a7818c1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25a7818c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625a7818c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25a7818c1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25a7818c1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25a7818c1_0_9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25a7818c1_0_9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25a7818c1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625a7818c1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25a7818c1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25a7818c1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25a7818c1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25a7818c1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625a7818c1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625a7818c1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625a7818c1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625a7818c1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625a7818c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625a7818c1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625a7818c1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625a7818c1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625a7818c1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625a7818c1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625a7818c1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625a7818c1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625a7818c1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625a7818c1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25a7818c1_0_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25a7818c1_0_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625a7818c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625a7818c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625a7818c1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625a7818c1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625a7818c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625a7818c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625a7818c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625a7818c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25a7818c1_0_8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25a7818c1_0_8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25a7818c1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25a7818c1_0_8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625a7818c1_0_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625a7818c1_0_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625a7818c1_0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625a7818c1_0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23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50.png"/><Relationship Id="rId9" Type="http://schemas.openxmlformats.org/officeDocument/2006/relationships/image" Target="../media/image23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4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5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23.png"/><Relationship Id="rId5" Type="http://schemas.openxmlformats.org/officeDocument/2006/relationships/image" Target="../media/image78.png"/><Relationship Id="rId15" Type="http://schemas.openxmlformats.org/officeDocument/2006/relationships/image" Target="../media/image87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11" Type="http://schemas.openxmlformats.org/officeDocument/2006/relationships/image" Target="../media/image96.png"/><Relationship Id="rId5" Type="http://schemas.openxmlformats.org/officeDocument/2006/relationships/image" Target="../media/image91.png"/><Relationship Id="rId10" Type="http://schemas.openxmlformats.org/officeDocument/2006/relationships/image" Target="../media/image95.png"/><Relationship Id="rId4" Type="http://schemas.openxmlformats.org/officeDocument/2006/relationships/image" Target="../media/image90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23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7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11" Type="http://schemas.openxmlformats.org/officeDocument/2006/relationships/image" Target="../media/image23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23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39.png"/><Relationship Id="rId3" Type="http://schemas.openxmlformats.org/officeDocument/2006/relationships/hyperlink" Target="https://www.jamesross.it/" TargetMode="External"/><Relationship Id="rId7" Type="http://schemas.openxmlformats.org/officeDocument/2006/relationships/hyperlink" Target="https://thclothes.com/en/" TargetMode="External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png"/><Relationship Id="rId11" Type="http://schemas.openxmlformats.org/officeDocument/2006/relationships/hyperlink" Target="https://happygifts.ru/catalog_new/merchtex/" TargetMode="External"/><Relationship Id="rId5" Type="http://schemas.openxmlformats.org/officeDocument/2006/relationships/image" Target="../media/image133.png"/><Relationship Id="rId15" Type="http://schemas.openxmlformats.org/officeDocument/2006/relationships/image" Target="../media/image141.png"/><Relationship Id="rId10" Type="http://schemas.openxmlformats.org/officeDocument/2006/relationships/image" Target="../media/image137.png"/><Relationship Id="rId4" Type="http://schemas.openxmlformats.org/officeDocument/2006/relationships/image" Target="../media/image132.png"/><Relationship Id="rId9" Type="http://schemas.openxmlformats.org/officeDocument/2006/relationships/image" Target="../media/image136.png"/><Relationship Id="rId1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merchtex/" TargetMode="External"/><Relationship Id="rId3" Type="http://schemas.openxmlformats.org/officeDocument/2006/relationships/hyperlink" Target="https://thclothes.com/en/" TargetMode="External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jamesross.it/" TargetMode="External"/><Relationship Id="rId5" Type="http://schemas.openxmlformats.org/officeDocument/2006/relationships/image" Target="../media/image140.png"/><Relationship Id="rId4" Type="http://schemas.openxmlformats.org/officeDocument/2006/relationships/image" Target="../media/image135.png"/><Relationship Id="rId9" Type="http://schemas.openxmlformats.org/officeDocument/2006/relationships/image" Target="../media/image1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7.jpeg"/><Relationship Id="rId4" Type="http://schemas.openxmlformats.org/officeDocument/2006/relationships/image" Target="../media/image14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8.jpeg"/><Relationship Id="rId7" Type="http://schemas.openxmlformats.org/officeDocument/2006/relationships/hyperlink" Target="https://happygifts.ru/catalog_new/merchtex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1.jpg"/><Relationship Id="rId5" Type="http://schemas.openxmlformats.org/officeDocument/2006/relationships/image" Target="../media/image150.jpeg"/><Relationship Id="rId4" Type="http://schemas.openxmlformats.org/officeDocument/2006/relationships/image" Target="../media/image1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59.png"/><Relationship Id="rId7" Type="http://schemas.openxmlformats.org/officeDocument/2006/relationships/image" Target="../media/image16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thclothes.com/en/" TargetMode="External"/><Relationship Id="rId13" Type="http://schemas.openxmlformats.org/officeDocument/2006/relationships/image" Target="../media/image186.jpg"/><Relationship Id="rId3" Type="http://schemas.openxmlformats.org/officeDocument/2006/relationships/image" Target="../media/image180.jpg"/><Relationship Id="rId7" Type="http://schemas.openxmlformats.org/officeDocument/2006/relationships/image" Target="../media/image139.png"/><Relationship Id="rId12" Type="http://schemas.openxmlformats.org/officeDocument/2006/relationships/image" Target="../media/image18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184.jpeg"/><Relationship Id="rId5" Type="http://schemas.openxmlformats.org/officeDocument/2006/relationships/image" Target="../media/image182.png"/><Relationship Id="rId15" Type="http://schemas.openxmlformats.org/officeDocument/2006/relationships/image" Target="../media/image188.jpg"/><Relationship Id="rId10" Type="http://schemas.openxmlformats.org/officeDocument/2006/relationships/image" Target="../media/image183.jpeg"/><Relationship Id="rId4" Type="http://schemas.openxmlformats.org/officeDocument/2006/relationships/image" Target="../media/image181.jpg"/><Relationship Id="rId9" Type="http://schemas.openxmlformats.org/officeDocument/2006/relationships/image" Target="../media/image135.png"/><Relationship Id="rId14" Type="http://schemas.openxmlformats.org/officeDocument/2006/relationships/image" Target="../media/image187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3" Type="http://schemas.openxmlformats.org/officeDocument/2006/relationships/image" Target="../media/image140.png"/><Relationship Id="rId7" Type="http://schemas.openxmlformats.org/officeDocument/2006/relationships/image" Target="../media/image190.jpg"/><Relationship Id="rId12" Type="http://schemas.openxmlformats.org/officeDocument/2006/relationships/image" Target="../media/image195.jpe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9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.png"/><Relationship Id="rId11" Type="http://schemas.openxmlformats.org/officeDocument/2006/relationships/image" Target="../media/image194.jpg"/><Relationship Id="rId5" Type="http://schemas.openxmlformats.org/officeDocument/2006/relationships/image" Target="../media/image23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4" Type="http://schemas.openxmlformats.org/officeDocument/2006/relationships/image" Target="../media/image189.png"/><Relationship Id="rId9" Type="http://schemas.openxmlformats.org/officeDocument/2006/relationships/image" Target="../media/image192.png"/><Relationship Id="rId14" Type="http://schemas.openxmlformats.org/officeDocument/2006/relationships/image" Target="../media/image19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.png"/><Relationship Id="rId5" Type="http://schemas.openxmlformats.org/officeDocument/2006/relationships/image" Target="../media/image23.png"/><Relationship Id="rId4" Type="http://schemas.openxmlformats.org/officeDocument/2006/relationships/image" Target="../media/image20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6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12" Type="http://schemas.openxmlformats.org/officeDocument/2006/relationships/image" Target="../media/image2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5" Type="http://schemas.openxmlformats.org/officeDocument/2006/relationships/image" Target="../media/image208.png"/><Relationship Id="rId10" Type="http://schemas.openxmlformats.org/officeDocument/2006/relationships/image" Target="../media/image213.png"/><Relationship Id="rId4" Type="http://schemas.openxmlformats.org/officeDocument/2006/relationships/image" Target="../media/image207.png"/><Relationship Id="rId9" Type="http://schemas.openxmlformats.org/officeDocument/2006/relationships/image" Target="../media/image2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4.png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7" Type="http://schemas.openxmlformats.org/officeDocument/2006/relationships/image" Target="../media/image2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merchtex/" TargetMode="Externa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hyperlink" Target="https://happygifts.ru/catalog_new/jrc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about/brends/38648585/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hyperlink" Target="https://happygifts.ru/about/brends/646907794/" TargetMode="External"/><Relationship Id="rId4" Type="http://schemas.openxmlformats.org/officeDocument/2006/relationships/hyperlink" Target="https://happygifts.ru/about/brends/81533399/" TargetMode="External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7" Type="http://schemas.openxmlformats.org/officeDocument/2006/relationships/image" Target="../media/image23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233.jpeg"/><Relationship Id="rId7" Type="http://schemas.openxmlformats.org/officeDocument/2006/relationships/image" Target="../media/image23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6.jpeg"/><Relationship Id="rId5" Type="http://schemas.openxmlformats.org/officeDocument/2006/relationships/image" Target="../media/image235.jpeg"/><Relationship Id="rId4" Type="http://schemas.openxmlformats.org/officeDocument/2006/relationships/image" Target="../media/image23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jpg"/><Relationship Id="rId3" Type="http://schemas.openxmlformats.org/officeDocument/2006/relationships/image" Target="../media/image182.png"/><Relationship Id="rId7" Type="http://schemas.openxmlformats.org/officeDocument/2006/relationships/image" Target="../media/image240.jp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9.jpg"/><Relationship Id="rId11" Type="http://schemas.openxmlformats.org/officeDocument/2006/relationships/hyperlink" Target="https://happygifts.ru/catalog_new/merchtex/" TargetMode="External"/><Relationship Id="rId5" Type="http://schemas.openxmlformats.org/officeDocument/2006/relationships/image" Target="../media/image238.jpg"/><Relationship Id="rId10" Type="http://schemas.openxmlformats.org/officeDocument/2006/relationships/image" Target="../media/image243.jpg"/><Relationship Id="rId4" Type="http://schemas.openxmlformats.org/officeDocument/2006/relationships/image" Target="../media/image23.png"/><Relationship Id="rId9" Type="http://schemas.openxmlformats.org/officeDocument/2006/relationships/image" Target="../media/image242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7.gif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1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250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23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ov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457200" y="3671725"/>
            <a:ext cx="5033100" cy="1202100"/>
          </a:xfrm>
          <a:prstGeom prst="rect">
            <a:avLst/>
          </a:prstGeom>
          <a:noFill/>
          <a:ln>
            <a:noFill/>
          </a:ln>
          <a:effectLst>
            <a:outerShdw blurRad="1143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ТЕКСТИЛЬ В ПРОМО: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ТРЕНДЫ, ТЕХНОЛОГИИ, </a:t>
            </a:r>
            <a:br>
              <a:rPr lang="ru" sz="2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2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ЗАДАЧИ, РЕШЕНИЯ</a:t>
            </a:r>
            <a:endParaRPr sz="2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275" y="450850"/>
            <a:ext cx="1472533" cy="27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22"/>
          <p:cNvGrpSpPr/>
          <p:nvPr/>
        </p:nvGrpSpPr>
        <p:grpSpPr>
          <a:xfrm>
            <a:off x="218826" y="341125"/>
            <a:ext cx="8712849" cy="4594025"/>
            <a:chOff x="218826" y="341125"/>
            <a:chExt cx="8712849" cy="4594025"/>
          </a:xfrm>
        </p:grpSpPr>
        <p:pic>
          <p:nvPicPr>
            <p:cNvPr id="210" name="Google Shape;210;p22"/>
            <p:cNvPicPr preferRelativeResize="0"/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>
              <a:off x="218826" y="341125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22"/>
            <p:cNvPicPr preferRelativeResize="0"/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 flipH="1">
              <a:off x="218826" y="151317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2"/>
            <p:cNvPicPr preferRelativeResize="0"/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>
              <a:off x="218826" y="268522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2"/>
            <p:cNvPicPr preferRelativeResize="0"/>
            <p:nvPr/>
          </p:nvPicPr>
          <p:blipFill>
            <a:blip r:embed="rId3">
              <a:alphaModFix amt="5000"/>
            </a:blip>
            <a:stretch>
              <a:fillRect/>
            </a:stretch>
          </p:blipFill>
          <p:spPr>
            <a:xfrm flipH="1">
              <a:off x="218826" y="3857273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4" name="Google Shape;214;p22" title="happy_adam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037" y="1115599"/>
            <a:ext cx="3584477" cy="311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2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8" y="450848"/>
            <a:ext cx="1282275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/>
          <p:nvPr/>
        </p:nvSpPr>
        <p:spPr>
          <a:xfrm>
            <a:off x="457350" y="387600"/>
            <a:ext cx="34170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счастливый набор — источник радости и позитива, созданный для того, чтобы приносить улыбки в повседневную жизнь.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Яркий </a:t>
            </a:r>
            <a:r>
              <a:rPr lang="ru" sz="800">
                <a:solidFill>
                  <a:srgbClr val="FFE5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жёлтый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 символизирует солнечный свет, оптимизм и энергию, что делает этот набор идеальным выбором для тех, кто хочет добавить яркие акценты в свою жизнь.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Чёрные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800">
                <a:solidFill>
                  <a:srgbClr val="FFFFFF"/>
                </a:solidFill>
                <a:highlight>
                  <a:srgbClr val="000000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белые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элементы добавляют контраст, элегантность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универсальность, позволяя легко сочетать их с другими предметами.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набор станет вашим верным спутником в поисках радости и поможет сделать каждый день особенным.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Google Shape;217;p22"/>
          <p:cNvSpPr/>
          <p:nvPr/>
        </p:nvSpPr>
        <p:spPr>
          <a:xfrm>
            <a:off x="457199" y="1307382"/>
            <a:ext cx="309000" cy="2922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842399" y="1307382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2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985"/>
          <a:stretch/>
        </p:blipFill>
        <p:spPr>
          <a:xfrm>
            <a:off x="-180200" y="2928300"/>
            <a:ext cx="4562400" cy="2400600"/>
          </a:xfrm>
          <a:prstGeom prst="roundRect">
            <a:avLst>
              <a:gd name="adj" fmla="val 5862"/>
            </a:avLst>
          </a:prstGeom>
          <a:noFill/>
          <a:ln>
            <a:noFill/>
          </a:ln>
        </p:spPr>
      </p:pic>
      <p:sp>
        <p:nvSpPr>
          <p:cNvPr id="220" name="Google Shape;220;p22"/>
          <p:cNvSpPr/>
          <p:nvPr/>
        </p:nvSpPr>
        <p:spPr>
          <a:xfrm>
            <a:off x="1234974" y="1307382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2" title="happy_nelson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2325" y="864976"/>
            <a:ext cx="770094" cy="801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2" title="happy_aquasound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139" y="4241175"/>
            <a:ext cx="486492" cy="4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2" title="happy_go.pn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0350" y="3267375"/>
            <a:ext cx="1072855" cy="153321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2"/>
          <p:cNvSpPr/>
          <p:nvPr/>
        </p:nvSpPr>
        <p:spPr>
          <a:xfrm>
            <a:off x="8140839" y="103512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NELSON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25504.35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1 637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5" name="Google Shape;225;p22"/>
          <p:cNvSpPr/>
          <p:nvPr/>
        </p:nvSpPr>
        <p:spPr>
          <a:xfrm>
            <a:off x="7924095" y="430195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16805.03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6" name="Google Shape;226;p22"/>
          <p:cNvSpPr/>
          <p:nvPr/>
        </p:nvSpPr>
        <p:spPr>
          <a:xfrm>
            <a:off x="7594198" y="240415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ADAM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353000.03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1 295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7" name="Google Shape;227;p22"/>
          <p:cNvSpPr/>
          <p:nvPr/>
        </p:nvSpPr>
        <p:spPr>
          <a:xfrm>
            <a:off x="5088506" y="4156302"/>
            <a:ext cx="12021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SOUND BURGER «AQUASOUND»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26533.35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1 319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8" name="Google Shape;228;p22" title="happy_libertysandwich-s.pn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9329" y="450853"/>
            <a:ext cx="1063434" cy="70852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2"/>
          <p:cNvSpPr/>
          <p:nvPr/>
        </p:nvSpPr>
        <p:spPr>
          <a:xfrm>
            <a:off x="5263325" y="517100"/>
            <a:ext cx="1846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LIBERTY SANDWICH-S 270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25435-S.351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925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0" name="Google Shape;230;p2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233" y="468671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4210" y="296948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3992" y="468671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090" y="899858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3" title="wild_antares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963" y="2014500"/>
            <a:ext cx="3892736" cy="2992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3"/>
          <p:cNvSpPr/>
          <p:nvPr/>
        </p:nvSpPr>
        <p:spPr>
          <a:xfrm>
            <a:off x="457350" y="387600"/>
            <a:ext cx="32580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 этим диким набором вы погрузитесь в мир дикой природы и неограниченной энергии. Каждый элемент наполнен духом свободы и приключений, позволяя заряжаться позитивной энергией и смело двигаться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к своим целям.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Сочетание серого и яркого оранжевого цветов придаёт капсуле свежесть и динамику, отражая баланс между спокойствием и энергией. </a:t>
            </a:r>
            <a:r>
              <a:rPr lang="ru" sz="8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создаёт основу,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которая символизирует стабильность и уверенность,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 то время как </a:t>
            </a:r>
            <a:r>
              <a:rPr lang="ru" sz="800">
                <a:solidFill>
                  <a:srgbClr val="FF99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оранжевый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добавляет акцент.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Эти цвета делают набор легко комбинируемым, подчёркивая индивидуальность и внутренний огонь.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Откройте для себя силу дикой природы и наслаждайтесь каждым моментом, погружаясь в атмосферу приключений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вдохновения.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23"/>
          <p:cNvSpPr/>
          <p:nvPr/>
        </p:nvSpPr>
        <p:spPr>
          <a:xfrm>
            <a:off x="457199" y="1589932"/>
            <a:ext cx="309000" cy="2922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3"/>
          <p:cNvSpPr/>
          <p:nvPr/>
        </p:nvSpPr>
        <p:spPr>
          <a:xfrm>
            <a:off x="842399" y="1589932"/>
            <a:ext cx="309000" cy="292200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23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53" y="450850"/>
            <a:ext cx="820747" cy="20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7700"/>
            <a:ext cx="3812301" cy="173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3" title="wild_stripe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6750" y="387600"/>
            <a:ext cx="621624" cy="1359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 title="wild_boston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1110" y="976277"/>
            <a:ext cx="1241789" cy="86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 title="wild_essential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750" y="532800"/>
            <a:ext cx="1726920" cy="122101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/>
          <p:nvPr/>
        </p:nvSpPr>
        <p:spPr>
          <a:xfrm>
            <a:off x="7006677" y="1308875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ESSENTIAL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51100.348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3888499" y="2090709"/>
            <a:ext cx="10107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ANTARES 260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52100.383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1 320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7397051" y="450850"/>
            <a:ext cx="9570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STRIPE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40005.30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1 559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4058641" y="450839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BOSTON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50506.400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348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1" name="Google Shape;251;p2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503" y="835090"/>
            <a:ext cx="309000" cy="141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23"/>
          <p:cNvGrpSpPr/>
          <p:nvPr/>
        </p:nvGrpSpPr>
        <p:grpSpPr>
          <a:xfrm>
            <a:off x="3309163" y="112569"/>
            <a:ext cx="6057663" cy="5132730"/>
            <a:chOff x="3309163" y="112569"/>
            <a:chExt cx="6057663" cy="5132730"/>
          </a:xfrm>
        </p:grpSpPr>
        <p:pic>
          <p:nvPicPr>
            <p:cNvPr id="253" name="Google Shape;253;p23"/>
            <p:cNvPicPr preferRelativeResize="0"/>
            <p:nvPr/>
          </p:nvPicPr>
          <p:blipFill>
            <a:blip r:embed="rId10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7597" y="1843575"/>
              <a:ext cx="1143724" cy="747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23"/>
            <p:cNvPicPr preferRelativeResize="0"/>
            <p:nvPr/>
          </p:nvPicPr>
          <p:blipFill>
            <a:blip r:embed="rId11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9700" y="2688375"/>
              <a:ext cx="820751" cy="624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23"/>
            <p:cNvPicPr preferRelativeResize="0"/>
            <p:nvPr/>
          </p:nvPicPr>
          <p:blipFill>
            <a:blip r:embed="rId12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9163" y="112581"/>
              <a:ext cx="265831" cy="2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3"/>
            <p:cNvPicPr preferRelativeResize="0"/>
            <p:nvPr/>
          </p:nvPicPr>
          <p:blipFill>
            <a:blip r:embed="rId11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3800" y="211064"/>
              <a:ext cx="820751" cy="62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3"/>
            <p:cNvPicPr preferRelativeResize="0"/>
            <p:nvPr/>
          </p:nvPicPr>
          <p:blipFill>
            <a:blip r:embed="rId13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7275" y="129693"/>
              <a:ext cx="309000" cy="175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23"/>
            <p:cNvPicPr preferRelativeResize="0"/>
            <p:nvPr/>
          </p:nvPicPr>
          <p:blipFill>
            <a:blip r:embed="rId14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7083" y="304751"/>
              <a:ext cx="358842" cy="29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23"/>
            <p:cNvPicPr preferRelativeResize="0"/>
            <p:nvPr/>
          </p:nvPicPr>
          <p:blipFill>
            <a:blip r:embed="rId15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3624" y="4562035"/>
              <a:ext cx="956999" cy="683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23"/>
            <p:cNvPicPr preferRelativeResize="0"/>
            <p:nvPr/>
          </p:nvPicPr>
          <p:blipFill>
            <a:blip r:embed="rId16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8139" y="4485832"/>
              <a:ext cx="358825" cy="2261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23"/>
            <p:cNvPicPr preferRelativeResize="0"/>
            <p:nvPr/>
          </p:nvPicPr>
          <p:blipFill>
            <a:blip r:embed="rId17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0075" y="4603149"/>
              <a:ext cx="957001" cy="540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23"/>
            <p:cNvPicPr preferRelativeResize="0"/>
            <p:nvPr/>
          </p:nvPicPr>
          <p:blipFill>
            <a:blip r:embed="rId18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6074" y="2501041"/>
              <a:ext cx="820752" cy="418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23"/>
            <p:cNvPicPr preferRelativeResize="0"/>
            <p:nvPr/>
          </p:nvPicPr>
          <p:blipFill>
            <a:blip r:embed="rId19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2400" y="112569"/>
              <a:ext cx="435750" cy="2773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24"/>
          <p:cNvGrpSpPr/>
          <p:nvPr/>
        </p:nvGrpSpPr>
        <p:grpSpPr>
          <a:xfrm>
            <a:off x="299775" y="-581949"/>
            <a:ext cx="15137603" cy="5822930"/>
            <a:chOff x="299775" y="-581949"/>
            <a:chExt cx="15137603" cy="5822930"/>
          </a:xfrm>
        </p:grpSpPr>
        <p:pic>
          <p:nvPicPr>
            <p:cNvPr id="269" name="Google Shape;269;p24"/>
            <p:cNvPicPr preferRelativeResize="0"/>
            <p:nvPr/>
          </p:nvPicPr>
          <p:blipFill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775" y="-581949"/>
              <a:ext cx="6985640" cy="83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24"/>
            <p:cNvPicPr preferRelativeResize="0"/>
            <p:nvPr/>
          </p:nvPicPr>
          <p:blipFill>
            <a:blip r:embed="rId4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4300" y="3993406"/>
              <a:ext cx="8111027" cy="124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24"/>
            <p:cNvPicPr preferRelativeResize="0"/>
            <p:nvPr/>
          </p:nvPicPr>
          <p:blipFill>
            <a:blip r:embed="rId5">
              <a:alphaModFix amt="10000"/>
            </a:blip>
            <a:stretch>
              <a:fillRect/>
            </a:stretch>
          </p:blipFill>
          <p:spPr>
            <a:xfrm rot="10800000">
              <a:off x="6293375" y="2645831"/>
              <a:ext cx="9144003" cy="7858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2" name="Google Shape;272;p2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13625"/>
            <a:ext cx="3224298" cy="172987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4"/>
          <p:cNvSpPr/>
          <p:nvPr/>
        </p:nvSpPr>
        <p:spPr>
          <a:xfrm>
            <a:off x="457350" y="387600"/>
            <a:ext cx="25125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футуристичный набор — смелое выражение современности в монохромной чёрно-белой палитре. Каждый элемент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этой капсулы создан для тех, кто стремится выделяться и быть в тренде. Стильные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лаконичные формы подчёркивают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динамику и инновации, создавая уникальный образ для городских исследователей.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 символизирует элегантность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силу, в то время как </a:t>
            </a:r>
            <a:r>
              <a:rPr lang="ru" sz="800">
                <a:solidFill>
                  <a:srgbClr val="FFFFFF"/>
                </a:solidFill>
                <a:highlight>
                  <a:srgbClr val="000000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добавляет свежесть и чистоту, создавая идеальный баланс.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набор — отражение индивидуальности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стремление к будущему, где стиль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функциональность гармонично сочетаются.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24"/>
          <p:cNvSpPr/>
          <p:nvPr/>
        </p:nvSpPr>
        <p:spPr>
          <a:xfrm>
            <a:off x="457199" y="1927157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842399" y="1927157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24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50" y="450850"/>
            <a:ext cx="1961954" cy="20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4" title="futurist_bang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3530" y="4130750"/>
            <a:ext cx="555448" cy="63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4" title="futurist_luanda.pn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850" y="387600"/>
            <a:ext cx="3669100" cy="259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4" title="futurist_oxford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1850" y="634275"/>
            <a:ext cx="2766377" cy="19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 title="futurist_shop.p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7575" y="2953200"/>
            <a:ext cx="2222444" cy="177639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/>
          <p:nvPr/>
        </p:nvSpPr>
        <p:spPr>
          <a:xfrm>
            <a:off x="5677856" y="4303081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SHOP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199015.35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2 249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2" name="Google Shape;282;p24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2274" y="4696633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/>
          <p:nvPr/>
        </p:nvSpPr>
        <p:spPr>
          <a:xfrm>
            <a:off x="6132281" y="1485581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LUANDA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351000.01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443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6638956" y="421275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OXFORD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7436.35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1 779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7588893" y="4162875"/>
            <a:ext cx="1228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SOUND BURGER BANG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26534.01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1 100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6" name="Google Shape;286;p24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2708" y="469662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4" title="futurist_slimus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287" y="2878011"/>
            <a:ext cx="1187226" cy="839398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4"/>
          <p:cNvSpPr/>
          <p:nvPr/>
        </p:nvSpPr>
        <p:spPr>
          <a:xfrm>
            <a:off x="7372412" y="3118906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SLIMUS 2.5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37165.01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651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9" name="Google Shape;289;p24"/>
          <p:cNvPicPr preferRelativeResize="0"/>
          <p:nvPr/>
        </p:nvPicPr>
        <p:blipFill>
          <a:blip r:embed="rId14" cstate="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0837" y="4800597"/>
            <a:ext cx="3925125" cy="46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0"/>
            <a:ext cx="438232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788325"/>
            <a:ext cx="2770899" cy="435517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/>
          <p:nvPr/>
        </p:nvSpPr>
        <p:spPr>
          <a:xfrm>
            <a:off x="457350" y="387600"/>
            <a:ext cx="2388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Этот максимальный набор, воплощающий дух городской жизни, — идеальное сочетание стиля и функциональности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активных горожан. Он создан для тех, кто ценит стиль в каждом аспекте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своей повседневной жизни и несомненно станет идеальным спутником в городских приключениях, вдохновляя на новые открытия и самовыражение.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цвета символизируют уверенность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современность, в то время как </a:t>
            </a:r>
            <a:r>
              <a:rPr lang="ru" sz="800">
                <a:solidFill>
                  <a:srgbClr val="9999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серые</a:t>
            </a: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оттенки добавляют нотку элегантности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технологичности. Этот набор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практичен, но и стильно завершает любой образ, позволяя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вам быть готовым к любым вызовам городской среды.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Ощутите энергию улиц и позвольте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своему стилю говорить за вас, открывая новые горизонты и наслаждаясь каждым мгновением в динамичном ритме жизни.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25"/>
          <p:cNvSpPr/>
          <p:nvPr/>
        </p:nvSpPr>
        <p:spPr>
          <a:xfrm>
            <a:off x="457199" y="2057282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5"/>
          <p:cNvSpPr/>
          <p:nvPr/>
        </p:nvSpPr>
        <p:spPr>
          <a:xfrm>
            <a:off x="842399" y="2057282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2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50" y="331310"/>
            <a:ext cx="2292427" cy="3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5"/>
          <p:cNvSpPr/>
          <p:nvPr/>
        </p:nvSpPr>
        <p:spPr>
          <a:xfrm>
            <a:off x="1227599" y="2057282"/>
            <a:ext cx="309000" cy="2922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25" title="urbanist_safe10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6675" y="403526"/>
            <a:ext cx="930273" cy="1063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5" title="urbanist_coffeeblack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8612" y="1579425"/>
            <a:ext cx="525747" cy="52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5" title="urbanist_coffeesilver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6681" y="1929016"/>
            <a:ext cx="501356" cy="52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5" title="urbanist_hit.pn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6987" y="363925"/>
            <a:ext cx="2199199" cy="2231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5" title="urbanist_link.pn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9400" y="2430227"/>
            <a:ext cx="2770898" cy="2537562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5"/>
          <p:cNvSpPr/>
          <p:nvPr/>
        </p:nvSpPr>
        <p:spPr>
          <a:xfrm>
            <a:off x="8129965" y="2960106"/>
            <a:ext cx="877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LINK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971701.26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5 599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7" name="Google Shape;307;p25"/>
          <p:cNvSpPr/>
          <p:nvPr/>
        </p:nvSpPr>
        <p:spPr>
          <a:xfrm>
            <a:off x="5978925" y="421275"/>
            <a:ext cx="930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HIT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2220344.26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3 899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8" name="Google Shape;308;p2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7436" y="814692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5"/>
          <p:cNvSpPr/>
          <p:nvPr/>
        </p:nvSpPr>
        <p:spPr>
          <a:xfrm>
            <a:off x="8007525" y="421271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SAFE 10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37173.29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1 803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0" name="Google Shape;310;p25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775" y="798446"/>
            <a:ext cx="267275" cy="15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5"/>
          <p:cNvSpPr/>
          <p:nvPr/>
        </p:nvSpPr>
        <p:spPr>
          <a:xfrm>
            <a:off x="7590479" y="1579425"/>
            <a:ext cx="11751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SOUND BURGER «COFFEE»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26532.35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26532.47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1 825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2" name="Google Shape;312;p2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8992" y="2233484"/>
            <a:ext cx="309000" cy="141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25"/>
          <p:cNvGrpSpPr/>
          <p:nvPr/>
        </p:nvGrpSpPr>
        <p:grpSpPr>
          <a:xfrm>
            <a:off x="2284071" y="-4"/>
            <a:ext cx="4689103" cy="5143725"/>
            <a:chOff x="2284071" y="-4"/>
            <a:chExt cx="4689103" cy="5143725"/>
          </a:xfrm>
        </p:grpSpPr>
        <p:pic>
          <p:nvPicPr>
            <p:cNvPr id="314" name="Google Shape;314;p25"/>
            <p:cNvPicPr preferRelativeResize="0"/>
            <p:nvPr/>
          </p:nvPicPr>
          <p:blipFill>
            <a:blip r:embed="rId13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24" y="3863250"/>
              <a:ext cx="1340799" cy="1280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25"/>
            <p:cNvPicPr preferRelativeResize="0"/>
            <p:nvPr/>
          </p:nvPicPr>
          <p:blipFill>
            <a:blip r:embed="rId14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7424" y="-4"/>
              <a:ext cx="525750" cy="48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25"/>
            <p:cNvPicPr preferRelativeResize="0"/>
            <p:nvPr/>
          </p:nvPicPr>
          <p:blipFill>
            <a:blip r:embed="rId15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763" y="2886363"/>
              <a:ext cx="430200" cy="686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7" name="Google Shape;317;p25"/>
            <p:cNvPicPr preferRelativeResize="0"/>
            <p:nvPr/>
          </p:nvPicPr>
          <p:blipFill>
            <a:blip r:embed="rId16" cstate="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071" y="4457471"/>
              <a:ext cx="959967" cy="686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26" title="4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090769"/>
            <a:ext cx="9144003" cy="1071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6" title="2ankara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559" y="3307597"/>
            <a:ext cx="1636101" cy="163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6" title="b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126" y="210882"/>
            <a:ext cx="1313101" cy="1189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6" title="34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8029" y="323350"/>
            <a:ext cx="3225897" cy="34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6" title="31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82423" cy="2635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6"/>
          <p:cNvSpPr txBox="1"/>
          <p:nvPr/>
        </p:nvSpPr>
        <p:spPr>
          <a:xfrm>
            <a:off x="358830" y="2658535"/>
            <a:ext cx="4065600" cy="25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Русские орнаменты сегодня снова становятся популярными.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Их использование в современной продукции создает удивительное сочетание традиций и актуальных трендов.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Такие элементы дизайна не только добавляют индивидуальности, </a:t>
            </a:r>
            <a:b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но и подчеркивают глубокие культурные корни.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орнаментами выглядит стильно и современно,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привлекая внимание и вызывая интерес у молодежи, стремящейся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оригинальности.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этом контексте такое искусство обретает новую жизнь, становясь ярким акцентом в повседневной одежде и аксессуарах.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Русский орнамент, с его уникальными узорами и богатой символикой сложился с современными технологиями и материалами.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8" name="Google Shape;328;p26" title="33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1877158"/>
            <a:ext cx="944051" cy="5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6"/>
          <p:cNvSpPr/>
          <p:nvPr/>
        </p:nvSpPr>
        <p:spPr>
          <a:xfrm>
            <a:off x="7872758" y="3827834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16813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0" name="Google Shape;330;p26"/>
          <p:cNvSpPr/>
          <p:nvPr/>
        </p:nvSpPr>
        <p:spPr>
          <a:xfrm>
            <a:off x="6945467" y="471051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THERMO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3517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1 441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1" name="Google Shape;331;p2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8582" y="4223093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6" title="40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73" y="2281025"/>
            <a:ext cx="588150" cy="114354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6"/>
          <p:cNvSpPr/>
          <p:nvPr/>
        </p:nvSpPr>
        <p:spPr>
          <a:xfrm>
            <a:off x="6191213" y="3534367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SAFE 10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37173.35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1 803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4" name="Google Shape;334;p26" title="38.pn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463" y="1904125"/>
            <a:ext cx="664975" cy="716368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6"/>
          <p:cNvSpPr/>
          <p:nvPr/>
        </p:nvSpPr>
        <p:spPr>
          <a:xfrm>
            <a:off x="4805777" y="266963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26535.35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1 489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6" name="Google Shape;336;p2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5717" y="3044898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6"/>
          <p:cNvSpPr/>
          <p:nvPr/>
        </p:nvSpPr>
        <p:spPr>
          <a:xfrm>
            <a:off x="4789500" y="1248475"/>
            <a:ext cx="12876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BUCKET COTTON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254107.35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935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5838177" y="4299311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ANKARA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351002.35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690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27" title="41.pn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425" y="1603925"/>
            <a:ext cx="4598576" cy="340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7" title="29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425" y="3934250"/>
            <a:ext cx="933675" cy="101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7" title="26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750" y="239472"/>
            <a:ext cx="1423575" cy="1515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7" title="21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82326" cy="283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7" title="22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276" y="480558"/>
            <a:ext cx="1799700" cy="9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7" title="23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25" y="2777175"/>
            <a:ext cx="4421048" cy="11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7"/>
          <p:cNvSpPr txBox="1"/>
          <p:nvPr/>
        </p:nvSpPr>
        <p:spPr>
          <a:xfrm>
            <a:off x="358830" y="2931908"/>
            <a:ext cx="4065600" cy="20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Каждому из нас хочется, чтобы лето длилось бесконечно — теплые солнечные дни, легкий бриз, аромат свежих цветов и непринужденная радость в каждом моменте. Именно в такие моменты хочется наслаждаться каждым мгновением, ощущать свободу и вдохновение.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Наша капсульная летняя коллекция создана для тех, кто хочет сохранить это летнее настроение круглый год.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ней собраны легкие, яркие и стильные вещи, которые подчеркивают красоту и дарят комфорт в любые моменты.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Каждая деталь коллекции продумана с любовью к лету и стремлением подарить вам ощущение легкости и радости.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Пусть лето будет с вами всегда!</a:t>
            </a:r>
            <a:endParaRPr sz="700">
              <a:solidFill>
                <a:srgbClr val="000000"/>
              </a:solidFill>
            </a:endParaRPr>
          </a:p>
        </p:txBody>
      </p:sp>
      <p:pic>
        <p:nvPicPr>
          <p:cNvPr id="350" name="Google Shape;350;p27" title="24.pn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53" y="150975"/>
            <a:ext cx="1423575" cy="158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7"/>
          <p:cNvSpPr/>
          <p:nvPr/>
        </p:nvSpPr>
        <p:spPr>
          <a:xfrm>
            <a:off x="4957314" y="17803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IMPERIAL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711500.301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664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2" name="Google Shape;352;p27"/>
          <p:cNvSpPr/>
          <p:nvPr/>
        </p:nvSpPr>
        <p:spPr>
          <a:xfrm>
            <a:off x="4957325" y="2078636"/>
            <a:ext cx="83700" cy="82500"/>
          </a:xfrm>
          <a:prstGeom prst="ellipse">
            <a:avLst/>
          </a:prstGeom>
          <a:solidFill>
            <a:srgbClr val="FFF8F4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7"/>
          <p:cNvSpPr/>
          <p:nvPr/>
        </p:nvSpPr>
        <p:spPr>
          <a:xfrm>
            <a:off x="5071038" y="2080267"/>
            <a:ext cx="83700" cy="82500"/>
          </a:xfrm>
          <a:prstGeom prst="ellipse">
            <a:avLst/>
          </a:prstGeom>
          <a:solidFill>
            <a:srgbClr val="F17E00"/>
          </a:solidFill>
          <a:ln w="9525" cap="flat" cmpd="sng">
            <a:solidFill>
              <a:srgbClr val="F17E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7"/>
          <p:cNvSpPr/>
          <p:nvPr/>
        </p:nvSpPr>
        <p:spPr>
          <a:xfrm>
            <a:off x="6418162" y="17803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REGENT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711380.140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5" name="Google Shape;355;p27"/>
          <p:cNvSpPr/>
          <p:nvPr/>
        </p:nvSpPr>
        <p:spPr>
          <a:xfrm>
            <a:off x="6418173" y="2078636"/>
            <a:ext cx="83700" cy="82500"/>
          </a:xfrm>
          <a:prstGeom prst="ellipse">
            <a:avLst/>
          </a:prstGeom>
          <a:solidFill>
            <a:srgbClr val="E31E24"/>
          </a:solidFill>
          <a:ln w="9525" cap="flat" cmpd="sng">
            <a:solidFill>
              <a:srgbClr val="E31E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7"/>
          <p:cNvSpPr/>
          <p:nvPr/>
        </p:nvSpPr>
        <p:spPr>
          <a:xfrm>
            <a:off x="6531886" y="2080267"/>
            <a:ext cx="83700" cy="82500"/>
          </a:xfrm>
          <a:prstGeom prst="ellipse">
            <a:avLst/>
          </a:prstGeom>
          <a:solidFill>
            <a:srgbClr val="00B5E4"/>
          </a:solidFill>
          <a:ln w="9525" cap="flat" cmpd="sng">
            <a:solidFill>
              <a:srgbClr val="00B5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7" name="Google Shape;357;p27" title="27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5325" y="2366192"/>
            <a:ext cx="1727675" cy="18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7"/>
          <p:cNvSpPr/>
          <p:nvPr/>
        </p:nvSpPr>
        <p:spPr>
          <a:xfrm>
            <a:off x="7332562" y="4281329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52103.300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9" name="Google Shape;359;p2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9138" y="465052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7" title="25.pn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6778" y="603250"/>
            <a:ext cx="968725" cy="7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7"/>
          <p:cNvSpPr/>
          <p:nvPr/>
        </p:nvSpPr>
        <p:spPr>
          <a:xfrm>
            <a:off x="7851955" y="13993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BRIM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8303.712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2" name="Google Shape;362;p27"/>
          <p:cNvSpPr/>
          <p:nvPr/>
        </p:nvSpPr>
        <p:spPr>
          <a:xfrm>
            <a:off x="7859172" y="1697636"/>
            <a:ext cx="83700" cy="82500"/>
          </a:xfrm>
          <a:prstGeom prst="ellipse">
            <a:avLst/>
          </a:prstGeom>
          <a:solidFill>
            <a:srgbClr val="F5C51F"/>
          </a:solidFill>
          <a:ln w="9525" cap="flat" cmpd="sng">
            <a:solidFill>
              <a:srgbClr val="F5C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7"/>
          <p:cNvSpPr/>
          <p:nvPr/>
        </p:nvSpPr>
        <p:spPr>
          <a:xfrm>
            <a:off x="7972885" y="1699267"/>
            <a:ext cx="83700" cy="82500"/>
          </a:xfrm>
          <a:prstGeom prst="ellipse">
            <a:avLst/>
          </a:prstGeom>
          <a:solidFill>
            <a:srgbClr val="E5D3C7"/>
          </a:solidFill>
          <a:ln w="9525" cap="flat" cmpd="sng">
            <a:solidFill>
              <a:srgbClr val="CAC5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7"/>
          <p:cNvSpPr/>
          <p:nvPr/>
        </p:nvSpPr>
        <p:spPr>
          <a:xfrm>
            <a:off x="8083171" y="1697636"/>
            <a:ext cx="83700" cy="82500"/>
          </a:xfrm>
          <a:prstGeom prst="ellipse">
            <a:avLst/>
          </a:prstGeom>
          <a:solidFill>
            <a:srgbClr val="E31E24"/>
          </a:solidFill>
          <a:ln w="9525" cap="flat" cmpd="sng">
            <a:solidFill>
              <a:srgbClr val="E31E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7"/>
          <p:cNvSpPr/>
          <p:nvPr/>
        </p:nvSpPr>
        <p:spPr>
          <a:xfrm>
            <a:off x="8196884" y="1699267"/>
            <a:ext cx="83700" cy="82500"/>
          </a:xfrm>
          <a:prstGeom prst="ellipse">
            <a:avLst/>
          </a:prstGeom>
          <a:solidFill>
            <a:srgbClr val="00B5E4"/>
          </a:solidFill>
          <a:ln w="9525" cap="flat" cmpd="sng">
            <a:solidFill>
              <a:srgbClr val="00B5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7"/>
          <p:cNvSpPr/>
          <p:nvPr/>
        </p:nvSpPr>
        <p:spPr>
          <a:xfrm>
            <a:off x="8307169" y="1697636"/>
            <a:ext cx="83700" cy="82500"/>
          </a:xfrm>
          <a:prstGeom prst="ellipse">
            <a:avLst/>
          </a:prstGeom>
          <a:solidFill>
            <a:srgbClr val="F17E00"/>
          </a:solidFill>
          <a:ln w="9525" cap="flat" cmpd="sng">
            <a:solidFill>
              <a:srgbClr val="F17E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7"/>
          <p:cNvSpPr/>
          <p:nvPr/>
        </p:nvSpPr>
        <p:spPr>
          <a:xfrm>
            <a:off x="8420882" y="1699267"/>
            <a:ext cx="83700" cy="82500"/>
          </a:xfrm>
          <a:prstGeom prst="ellipse">
            <a:avLst/>
          </a:prstGeom>
          <a:solidFill>
            <a:srgbClr val="B9127B"/>
          </a:solidFill>
          <a:ln w="9525" cap="flat" cmpd="sng">
            <a:solidFill>
              <a:srgbClr val="B91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8" name="Google Shape;368;p2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8344" y="1820715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7"/>
          <p:cNvSpPr txBox="1"/>
          <p:nvPr/>
        </p:nvSpPr>
        <p:spPr>
          <a:xfrm>
            <a:off x="7764316" y="1737964"/>
            <a:ext cx="50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395 ₽</a:t>
            </a:r>
            <a:endParaRPr/>
          </a:p>
        </p:txBody>
      </p:sp>
      <p:pic>
        <p:nvPicPr>
          <p:cNvPr id="370" name="Google Shape;370;p27" title="28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900" y="2386900"/>
            <a:ext cx="686281" cy="7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7"/>
          <p:cNvSpPr/>
          <p:nvPr/>
        </p:nvSpPr>
        <p:spPr>
          <a:xfrm>
            <a:off x="4957314" y="3204734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 ПРЕМИУМ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23519.01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2" name="Google Shape;372;p27" title="30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250" y="2438875"/>
            <a:ext cx="731375" cy="656601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7"/>
          <p:cNvSpPr/>
          <p:nvPr/>
        </p:nvSpPr>
        <p:spPr>
          <a:xfrm>
            <a:off x="6013750" y="3204725"/>
            <a:ext cx="8886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СТАНДАРТ А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23511.06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4" name="Google Shape;374;p27"/>
          <p:cNvSpPr/>
          <p:nvPr/>
        </p:nvSpPr>
        <p:spPr>
          <a:xfrm>
            <a:off x="5705398" y="4104950"/>
            <a:ext cx="10104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 СТАНДАРТ А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23518.01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118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5" name="Google Shape;375;p2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4373" y="4636622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28" title="43.pn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575" y="71730"/>
            <a:ext cx="5011124" cy="50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8" title="16_1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376" y="1558976"/>
            <a:ext cx="1631524" cy="144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8" title="15_1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677" y="2367206"/>
            <a:ext cx="1518525" cy="15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8" title="12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00" y="3629200"/>
            <a:ext cx="4389202" cy="15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8" title="12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00" y="0"/>
            <a:ext cx="4389202" cy="352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8" title="19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575" y="2926600"/>
            <a:ext cx="1518526" cy="12774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8"/>
          <p:cNvSpPr/>
          <p:nvPr/>
        </p:nvSpPr>
        <p:spPr>
          <a:xfrm>
            <a:off x="0" y="3615800"/>
            <a:ext cx="4382400" cy="56700"/>
          </a:xfrm>
          <a:prstGeom prst="rect">
            <a:avLst/>
          </a:prstGeom>
          <a:solidFill>
            <a:srgbClr val="971F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7" name="Google Shape;387;p28" title="13.pn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700" y="2722375"/>
            <a:ext cx="3349402" cy="7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8"/>
          <p:cNvSpPr txBox="1"/>
          <p:nvPr/>
        </p:nvSpPr>
        <p:spPr>
          <a:xfrm>
            <a:off x="358830" y="3931075"/>
            <a:ext cx="4065600" cy="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Хоккей — это не только игра, но и стиль жизни. </a:t>
            </a:r>
            <a:endParaRPr sz="9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В современных условиях важность удобных функциональных</a:t>
            </a:r>
            <a:endParaRPr sz="9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аксессуаров для любителей спорта трудно переоценить.</a:t>
            </a:r>
            <a:endParaRPr sz="9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389" name="Google Shape;389;p28" title="17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999" y="152400"/>
            <a:ext cx="1159000" cy="167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8"/>
          <p:cNvSpPr/>
          <p:nvPr/>
        </p:nvSpPr>
        <p:spPr>
          <a:xfrm>
            <a:off x="4881114" y="18565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ANKARA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351002.35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690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1" name="Google Shape;391;p28"/>
          <p:cNvSpPr/>
          <p:nvPr/>
        </p:nvSpPr>
        <p:spPr>
          <a:xfrm>
            <a:off x="4881114" y="39139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972069.29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1 779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2" name="Google Shape;392;p28"/>
          <p:cNvSpPr/>
          <p:nvPr/>
        </p:nvSpPr>
        <p:spPr>
          <a:xfrm>
            <a:off x="6405114" y="29995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LONDON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7440.35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7852914" y="18565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16812.29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4" name="Google Shape;394;p28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0554" y="224676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8" title="18.pn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565" y="332540"/>
            <a:ext cx="1027820" cy="5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8"/>
          <p:cNvSpPr/>
          <p:nvPr/>
        </p:nvSpPr>
        <p:spPr>
          <a:xfrm>
            <a:off x="6405114" y="974444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REFLECT-S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254185-S.25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1 225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7828698" y="42187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16798.29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459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8" name="Google Shape;398;p28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6338" y="460896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8" title="20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649" y="3715396"/>
            <a:ext cx="554875" cy="108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8"/>
          <p:cNvSpPr/>
          <p:nvPr/>
        </p:nvSpPr>
        <p:spPr>
          <a:xfrm>
            <a:off x="6645442" y="4218756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10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37171.29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1 671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01" name="Google Shape;401;p28" title="14_1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151" y="193400"/>
            <a:ext cx="1567299" cy="156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29" title="44.pn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748" y="482250"/>
            <a:ext cx="4579864" cy="42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9" title="07_1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925" y="1743850"/>
            <a:ext cx="1254405" cy="92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9" title="1adam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597" y="1597600"/>
            <a:ext cx="2301126" cy="2460923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9"/>
          <p:cNvSpPr/>
          <p:nvPr/>
        </p:nvSpPr>
        <p:spPr>
          <a:xfrm>
            <a:off x="0" y="2776625"/>
            <a:ext cx="4382400" cy="2367000"/>
          </a:xfrm>
          <a:prstGeom prst="rect">
            <a:avLst/>
          </a:prstGeom>
          <a:solidFill>
            <a:srgbClr val="0E31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0" name="Google Shape;410;p29" title="02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" y="549000"/>
            <a:ext cx="4382423" cy="223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9" title="01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" y="0"/>
            <a:ext cx="4382423" cy="5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9"/>
          <p:cNvSpPr txBox="1"/>
          <p:nvPr/>
        </p:nvSpPr>
        <p:spPr>
          <a:xfrm>
            <a:off x="358830" y="2788075"/>
            <a:ext cx="4065600" cy="22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Форхенд — один из самых мощных и универсальных ударов в теннисе, который позволяет игрокам демонстрировать силу и точность. 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Правильная техника форхенда включает в себя использование всего тела, что требует свободы движений и удобства. 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Именно здесь на помощь приходят капсульные коллекции.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Капсульная коллекция состоит из тщательно подобранных предметов, которые легко комбинируются между собой. Это обеспечивает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игрокам необходимую поддержку во время динамичных матчей. 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Когда теннисист делает уверенный форхенд в стильной капсульной    одежде, он не только показывает навыки, но и создает образ,  отражающий его индивидуальность. 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Стиль и производительность в теннисе идут рука об руку,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правильный выбор одежды и аксессуаров может вдохновить </a:t>
            </a:r>
            <a:b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достижение новых высот.  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rgbClr val="FFFFFF"/>
              </a:solidFill>
            </a:endParaRPr>
          </a:p>
        </p:txBody>
      </p:sp>
      <p:pic>
        <p:nvPicPr>
          <p:cNvPr id="413" name="Google Shape;413;p29" title="03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189"/>
            <a:ext cx="2622524" cy="2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9" title="05.pn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250" y="97419"/>
            <a:ext cx="969600" cy="8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9"/>
          <p:cNvSpPr/>
          <p:nvPr/>
        </p:nvSpPr>
        <p:spPr>
          <a:xfrm>
            <a:off x="4720642" y="1042244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RAPPER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25420.25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762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16" name="Google Shape;416;p29" title="06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598" y="97419"/>
            <a:ext cx="1243374" cy="80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9" title="04.pn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2597" y="3338475"/>
            <a:ext cx="2501302" cy="18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9" title="08.pn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545" y="252498"/>
            <a:ext cx="1517875" cy="156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9" title="10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637" y="3025737"/>
            <a:ext cx="408575" cy="88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9" title="11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601" y="3931098"/>
            <a:ext cx="825093" cy="883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29"/>
          <p:cNvSpPr/>
          <p:nvPr/>
        </p:nvSpPr>
        <p:spPr>
          <a:xfrm>
            <a:off x="7174498" y="4082500"/>
            <a:ext cx="1209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LOTO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26530.24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945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5025442" y="404801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ADAM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353000.01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1 190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3" name="Google Shape;423;p29"/>
          <p:cNvSpPr/>
          <p:nvPr/>
        </p:nvSpPr>
        <p:spPr>
          <a:xfrm>
            <a:off x="7988330" y="1956644"/>
            <a:ext cx="1209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SHINE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199013.26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4" name="Google Shape;424;p29"/>
          <p:cNvSpPr/>
          <p:nvPr/>
        </p:nvSpPr>
        <p:spPr>
          <a:xfrm>
            <a:off x="6006330" y="1042244"/>
            <a:ext cx="1209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BUCKET COTTON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254107.24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935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5" name="Google Shape;425;p29"/>
          <p:cNvSpPr/>
          <p:nvPr/>
        </p:nvSpPr>
        <p:spPr>
          <a:xfrm>
            <a:off x="6615930" y="2634978"/>
            <a:ext cx="1209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RAPPER COTTON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254179.01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819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6" name="Google Shape;426;p29"/>
          <p:cNvSpPr/>
          <p:nvPr/>
        </p:nvSpPr>
        <p:spPr>
          <a:xfrm>
            <a:off x="8051877" y="3168100"/>
            <a:ext cx="12093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WAVE 10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37172.01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1 671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7" name="Google Shape;427;p2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1026" y="2338781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2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6535" y="4600980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30" title="victor-volkov-f5UCn0hqImo-unsplash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0"/>
          <p:cNvSpPr/>
          <p:nvPr/>
        </p:nvSpPr>
        <p:spPr>
          <a:xfrm>
            <a:off x="338100" y="345725"/>
            <a:ext cx="4287000" cy="7083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ВСЁ, ЧТО ВЫ ХОТЕЛИ ЗНАТЬ </a:t>
            </a:r>
            <a:b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 МАТЕРИАЛАХ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1"/>
          <p:cNvSpPr/>
          <p:nvPr/>
        </p:nvSpPr>
        <p:spPr>
          <a:xfrm>
            <a:off x="454875" y="200075"/>
            <a:ext cx="78549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КАТАЛОГЕ HAPPY GIFTS ПРЕДСТАВЛЕНЫ ФУТБОЛКИ </a:t>
            </a:r>
            <a:r>
              <a:rPr lang="ru" sz="20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ЧЕТЫРЁХ БРЕНДОВ</a:t>
            </a: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И ВСЕ ИСПОЛЬЗУЮТ 100% ХЛОПОК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Отличаются полотном, способом его производства и обработки</a:t>
            </a:r>
            <a:endParaRPr sz="1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31"/>
          <p:cNvSpPr/>
          <p:nvPr/>
        </p:nvSpPr>
        <p:spPr>
          <a:xfrm>
            <a:off x="5022000" y="1288585"/>
            <a:ext cx="1657500" cy="894900"/>
          </a:xfrm>
          <a:prstGeom prst="roundRect">
            <a:avLst>
              <a:gd name="adj" fmla="val 698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1" name="Google Shape;441;p31">
            <a:hlinkClick r:id="rId3"/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760" y="1417994"/>
            <a:ext cx="406999" cy="34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" b="19"/>
          <a:stretch/>
        </p:blipFill>
        <p:spPr>
          <a:xfrm>
            <a:off x="5885500" y="1391966"/>
            <a:ext cx="654000" cy="436800"/>
          </a:xfrm>
          <a:prstGeom prst="roundRect">
            <a:avLst>
              <a:gd name="adj" fmla="val 14572"/>
            </a:avLst>
          </a:prstGeom>
          <a:noFill/>
          <a:ln>
            <a:noFill/>
          </a:ln>
        </p:spPr>
      </p:pic>
      <p:sp>
        <p:nvSpPr>
          <p:cNvPr id="443" name="Google Shape;443;p31"/>
          <p:cNvSpPr/>
          <p:nvPr/>
        </p:nvSpPr>
        <p:spPr>
          <a:xfrm>
            <a:off x="5174425" y="1893353"/>
            <a:ext cx="13650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итальянский текстиль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jamesross.it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31"/>
          <p:cNvSpPr/>
          <p:nvPr/>
        </p:nvSpPr>
        <p:spPr>
          <a:xfrm>
            <a:off x="6841150" y="1259985"/>
            <a:ext cx="1908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этого итальянского бренда имеет свой уникальный узнаваемый стиль. Качество, элегантная отделка, продуманная яркая цветовая гамма.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 зря именно JRC был выбран компанией Ferrari для производства своего мерча.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5" name="Google Shape;445;p31"/>
          <p:cNvGrpSpPr/>
          <p:nvPr/>
        </p:nvGrpSpPr>
        <p:grpSpPr>
          <a:xfrm>
            <a:off x="394550" y="1248382"/>
            <a:ext cx="1643700" cy="935103"/>
            <a:chOff x="6957450" y="2052261"/>
            <a:chExt cx="1643700" cy="935103"/>
          </a:xfrm>
        </p:grpSpPr>
        <p:sp>
          <p:nvSpPr>
            <p:cNvPr id="446" name="Google Shape;446;p31"/>
            <p:cNvSpPr/>
            <p:nvPr/>
          </p:nvSpPr>
          <p:spPr>
            <a:xfrm>
              <a:off x="6957450" y="2092464"/>
              <a:ext cx="1643700" cy="894900"/>
            </a:xfrm>
            <a:prstGeom prst="roundRect">
              <a:avLst>
                <a:gd name="adj" fmla="val 6989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447" name="Google Shape;447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17700" y="2169547"/>
              <a:ext cx="648300" cy="432900"/>
            </a:xfrm>
            <a:prstGeom prst="roundRect">
              <a:avLst>
                <a:gd name="adj" fmla="val 14572"/>
              </a:avLst>
            </a:prstGeom>
            <a:noFill/>
            <a:ln>
              <a:noFill/>
            </a:ln>
          </p:spPr>
        </p:pic>
        <p:pic>
          <p:nvPicPr>
            <p:cNvPr id="448" name="Google Shape;448;p31" descr="Google Shape;140;p31">
              <a:hlinkClick r:id="rId7"/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033557" y="2052261"/>
              <a:ext cx="696080" cy="696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9" name="Google Shape;449;p31"/>
            <p:cNvSpPr/>
            <p:nvPr/>
          </p:nvSpPr>
          <p:spPr>
            <a:xfrm>
              <a:off x="7119250" y="2708781"/>
              <a:ext cx="1380300" cy="27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8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португальский текстиль</a:t>
              </a:r>
              <a:endPara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8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thclothes.com</a:t>
              </a:r>
              <a:endPara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50" name="Google Shape;450;p31"/>
          <p:cNvSpPr/>
          <p:nvPr/>
        </p:nvSpPr>
        <p:spPr>
          <a:xfrm>
            <a:off x="381000" y="3031576"/>
            <a:ext cx="1657500" cy="894900"/>
          </a:xfrm>
          <a:prstGeom prst="roundRect">
            <a:avLst>
              <a:gd name="adj" fmla="val 698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1" name="Google Shape;451;p31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4800" y="3139388"/>
            <a:ext cx="643800" cy="429900"/>
          </a:xfrm>
          <a:prstGeom prst="roundRect">
            <a:avLst>
              <a:gd name="adj" fmla="val 12935"/>
            </a:avLst>
          </a:prstGeom>
          <a:noFill/>
          <a:ln>
            <a:noFill/>
          </a:ln>
        </p:spPr>
      </p:pic>
      <p:sp>
        <p:nvSpPr>
          <p:cNvPr id="452" name="Google Shape;452;p31"/>
          <p:cNvSpPr/>
          <p:nvPr/>
        </p:nvSpPr>
        <p:spPr>
          <a:xfrm>
            <a:off x="533425" y="3622087"/>
            <a:ext cx="14034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французский текстиль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sologroup-paris.com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3" name="Google Shape;453;p31"/>
          <p:cNvSpPr/>
          <p:nvPr/>
        </p:nvSpPr>
        <p:spPr>
          <a:xfrm>
            <a:off x="2200151" y="3080076"/>
            <a:ext cx="21690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Полугребенная пряжа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более объёмная,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пушистая, плотная.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Изделия из неё также получаются мягкими и тёплыми.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4" name="Google Shape;454;p31"/>
          <p:cNvSpPr/>
          <p:nvPr/>
        </p:nvSpPr>
        <p:spPr>
          <a:xfrm>
            <a:off x="5020974" y="3618954"/>
            <a:ext cx="1657500" cy="894900"/>
          </a:xfrm>
          <a:prstGeom prst="roundRect">
            <a:avLst>
              <a:gd name="adj" fmla="val 698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5" name="Google Shape;455;p31"/>
          <p:cNvSpPr/>
          <p:nvPr/>
        </p:nvSpPr>
        <p:spPr>
          <a:xfrm>
            <a:off x="5173399" y="4223722"/>
            <a:ext cx="13650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технологичный текстиль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happygifts.ru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6" name="Google Shape;456;p31"/>
          <p:cNvSpPr/>
          <p:nvPr/>
        </p:nvSpPr>
        <p:spPr>
          <a:xfrm>
            <a:off x="6840124" y="3666554"/>
            <a:ext cx="19092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Собственный бренд.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444746"/>
                </a:solidFill>
                <a:latin typeface="Montserrat"/>
                <a:ea typeface="Montserrat"/>
                <a:cs typeface="Montserrat"/>
                <a:sym typeface="Montserrat"/>
              </a:rPr>
              <a:t>French Terry — особенная ткань, созданная специально для Merch.Tex. Она мягкая, плотная </a:t>
            </a:r>
            <a:endParaRPr sz="800">
              <a:solidFill>
                <a:srgbClr val="4447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444746"/>
                </a:solidFill>
                <a:latin typeface="Montserrat"/>
                <a:ea typeface="Montserrat"/>
                <a:cs typeface="Montserrat"/>
                <a:sym typeface="Montserrat"/>
              </a:rPr>
              <a:t>(260 г/м2), стойкая, дышащая и приятная на ощупь. </a:t>
            </a:r>
            <a:endParaRPr sz="800">
              <a:solidFill>
                <a:srgbClr val="4447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444746"/>
                </a:solidFill>
                <a:latin typeface="Montserrat"/>
                <a:ea typeface="Montserrat"/>
                <a:cs typeface="Montserrat"/>
                <a:sym typeface="Montserrat"/>
              </a:rPr>
              <a:t>Высокое качество усиливают технологии Eco-friendly и Soft finishing.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7" name="Google Shape;457;p3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886208" y="3725865"/>
            <a:ext cx="652329" cy="42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1">
            <a:hlinkClick r:id="rId11"/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684" y="3769951"/>
            <a:ext cx="547587" cy="380787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31"/>
          <p:cNvSpPr/>
          <p:nvPr/>
        </p:nvSpPr>
        <p:spPr>
          <a:xfrm>
            <a:off x="5020974" y="2437142"/>
            <a:ext cx="3728400" cy="983700"/>
          </a:xfrm>
          <a:prstGeom prst="roundRect">
            <a:avLst>
              <a:gd name="adj" fmla="val 9751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Высокогребенная пряжа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получена из длинноволокнистого хлопка. Волокна выпрямляются и плотно укладываются друг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другу, в результате чего пряжа получается менее ворсистой,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гладкой и прочной на разрыв. 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 неё изготовлены футболки LIBRA (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Merch.Tex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 и California (JRC)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0" name="Google Shape;460;p31"/>
          <p:cNvSpPr/>
          <p:nvPr/>
        </p:nvSpPr>
        <p:spPr>
          <a:xfrm>
            <a:off x="381000" y="2512118"/>
            <a:ext cx="3996600" cy="345000"/>
          </a:xfrm>
          <a:prstGeom prst="roundRect">
            <a:avLst>
              <a:gd name="adj" fmla="val 1657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«Enzyme wash» — обработка ферментами растительного происхождения для придания изделию мягкости*</a:t>
            </a: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381000" y="4596124"/>
            <a:ext cx="5372100" cy="273900"/>
          </a:xfrm>
          <a:prstGeom prst="roundRect">
            <a:avLst>
              <a:gd name="adj" fmla="val 24188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*присутствует не во всех изделиях (соответствующая информация указана в карточках товара)</a:t>
            </a:r>
            <a:endParaRPr sz="800" b="0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2" name="Google Shape;462;p31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2250" y="2562043"/>
            <a:ext cx="250825" cy="2112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3" name="Google Shape;463;p31"/>
          <p:cNvCxnSpPr>
            <a:stCxn id="459" idx="2"/>
            <a:endCxn id="454" idx="0"/>
          </p:cNvCxnSpPr>
          <p:nvPr/>
        </p:nvCxnSpPr>
        <p:spPr>
          <a:xfrm rot="5400000">
            <a:off x="6268524" y="3002192"/>
            <a:ext cx="198000" cy="1035300"/>
          </a:xfrm>
          <a:prstGeom prst="curvedConnector3">
            <a:avLst>
              <a:gd name="adj1" fmla="val 5002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64" name="Google Shape;464;p31"/>
          <p:cNvCxnSpPr>
            <a:stCxn id="459" idx="0"/>
            <a:endCxn id="440" idx="2"/>
          </p:cNvCxnSpPr>
          <p:nvPr/>
        </p:nvCxnSpPr>
        <p:spPr>
          <a:xfrm rot="5400000" flipH="1">
            <a:off x="6241074" y="1793042"/>
            <a:ext cx="253800" cy="1034400"/>
          </a:xfrm>
          <a:prstGeom prst="curvedConnector3">
            <a:avLst>
              <a:gd name="adj1" fmla="val 4997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65" name="Google Shape;465;p31"/>
          <p:cNvCxnSpPr>
            <a:stCxn id="460" idx="0"/>
            <a:endCxn id="446" idx="2"/>
          </p:cNvCxnSpPr>
          <p:nvPr/>
        </p:nvCxnSpPr>
        <p:spPr>
          <a:xfrm rot="5400000" flipH="1">
            <a:off x="1633650" y="1766468"/>
            <a:ext cx="328500" cy="1162800"/>
          </a:xfrm>
          <a:prstGeom prst="curvedConnector3">
            <a:avLst>
              <a:gd name="adj1" fmla="val 5002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66" name="Google Shape;466;p31"/>
          <p:cNvSpPr/>
          <p:nvPr/>
        </p:nvSpPr>
        <p:spPr>
          <a:xfrm>
            <a:off x="372539" y="4163657"/>
            <a:ext cx="3996600" cy="345000"/>
          </a:xfrm>
          <a:prstGeom prst="roundRect">
            <a:avLst>
              <a:gd name="adj" fmla="val 1657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Органический хлопок, выращенный экологичным методом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без использования химикатов*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7" name="Google Shape;467;p31" title="sols.png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300" y="3254145"/>
            <a:ext cx="629437" cy="21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2250" y="4223722"/>
            <a:ext cx="233280" cy="236613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1"/>
          <p:cNvSpPr/>
          <p:nvPr/>
        </p:nvSpPr>
        <p:spPr>
          <a:xfrm>
            <a:off x="2210825" y="1262660"/>
            <a:ext cx="25389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Благодаря современным высокотехнологичным методам обработки, изделия из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кардной пряжи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гладкие и 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шелковистые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на ощупь;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мягкие и имеют матовый оттенок;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впитывают влагу;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хорошо пропускают воздух.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Кардная пряжа более лёгкая, чем гребенная.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465781" y="361056"/>
            <a:ext cx="8343900" cy="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ТЕНДЕНЦИИ РЫНКА ПРОМО ИНДУСТРИИ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4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КАТЕГОРИИ ТОВАРОВ, ПОКАЗАВШИЕ НАИБОЛЬШИЙ РОСТ НА РЫНКЕ В 2024 ГОДУ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81000" y="1435350"/>
            <a:ext cx="2759700" cy="27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Промо-одежда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Электроника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Путешествие и отдых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Ежедневники</a:t>
            </a: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бизнес-блокноты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Сумки и рюкзаки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Письменные принадлежности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465771" y="4526699"/>
            <a:ext cx="2815200" cy="273900"/>
          </a:xfrm>
          <a:prstGeom prst="roundRect">
            <a:avLst>
              <a:gd name="adj" fmla="val 1491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Доля по итогам 2024 г. — текстиль 33%</a:t>
            </a:r>
            <a:endParaRPr sz="1000" b="0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8625" y="1414625"/>
            <a:ext cx="246375" cy="24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05" y="1817061"/>
            <a:ext cx="218415" cy="21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05" y="2191538"/>
            <a:ext cx="218415" cy="21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05" y="2566014"/>
            <a:ext cx="218415" cy="21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05" y="2940491"/>
            <a:ext cx="218415" cy="21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05" y="3314968"/>
            <a:ext cx="218415" cy="2184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3692125" y="1414600"/>
            <a:ext cx="4899549" cy="2115325"/>
            <a:chOff x="3047292" y="1262214"/>
            <a:chExt cx="4107259" cy="1773263"/>
          </a:xfrm>
        </p:grpSpPr>
        <p:pic>
          <p:nvPicPr>
            <p:cNvPr id="71" name="Google Shape;71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b="47305"/>
            <a:stretch/>
          </p:blipFill>
          <p:spPr>
            <a:xfrm>
              <a:off x="3047292" y="1262214"/>
              <a:ext cx="4107259" cy="18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r="46161" b="47305"/>
            <a:stretch/>
          </p:blipFill>
          <p:spPr>
            <a:xfrm>
              <a:off x="3047292" y="1579208"/>
              <a:ext cx="2211245" cy="18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r="46161" b="47305"/>
            <a:stretch/>
          </p:blipFill>
          <p:spPr>
            <a:xfrm>
              <a:off x="3047292" y="1896201"/>
              <a:ext cx="2211245" cy="18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r="55791" b="47305"/>
            <a:stretch/>
          </p:blipFill>
          <p:spPr>
            <a:xfrm>
              <a:off x="3047292" y="2217186"/>
              <a:ext cx="1815701" cy="18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r="55791" b="47305"/>
            <a:stretch/>
          </p:blipFill>
          <p:spPr>
            <a:xfrm>
              <a:off x="3047292" y="2545299"/>
              <a:ext cx="1815701" cy="18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4" title="1627370536_12073_gif-url.gif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601" r="73479" b="47305"/>
            <a:stretch/>
          </p:blipFill>
          <p:spPr>
            <a:xfrm>
              <a:off x="3047292" y="2853077"/>
              <a:ext cx="1089228" cy="18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" name="Google Shape;77;p14"/>
          <p:cNvSpPr/>
          <p:nvPr/>
        </p:nvSpPr>
        <p:spPr>
          <a:xfrm>
            <a:off x="3831764" y="1454126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33%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3831764" y="1834800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3831764" y="2215473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3831764" y="2596147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3831764" y="2976821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3831764" y="3357495"/>
            <a:ext cx="5211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6%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4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8475" y="2736100"/>
            <a:ext cx="2243201" cy="22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32" descr="blue white and brown texti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" y="0"/>
            <a:ext cx="91439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2"/>
          <p:cNvSpPr/>
          <p:nvPr/>
        </p:nvSpPr>
        <p:spPr>
          <a:xfrm>
            <a:off x="457194" y="391533"/>
            <a:ext cx="5501700" cy="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ЧТО ВЛИЯЕТ НА КАЧЕСТВО ТКАНИ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6" name="Google Shape;476;p32"/>
          <p:cNvSpPr/>
          <p:nvPr/>
        </p:nvSpPr>
        <p:spPr>
          <a:xfrm>
            <a:off x="380996" y="1225475"/>
            <a:ext cx="32994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А) Тип ткани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7" name="Google Shape;477;p32"/>
          <p:cNvSpPr/>
          <p:nvPr/>
        </p:nvSpPr>
        <p:spPr>
          <a:xfrm>
            <a:off x="380995" y="1835299"/>
            <a:ext cx="32994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Б) Цвет ткани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8" name="Google Shape;478;p32"/>
          <p:cNvSpPr/>
          <p:nvPr/>
        </p:nvSpPr>
        <p:spPr>
          <a:xfrm>
            <a:off x="380994" y="2444255"/>
            <a:ext cx="32994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В) Способ изготовления пряжи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9" name="Google Shape;479;p32"/>
          <p:cNvSpPr/>
          <p:nvPr/>
        </p:nvSpPr>
        <p:spPr>
          <a:xfrm>
            <a:off x="380994" y="3053211"/>
            <a:ext cx="32994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Г) Материал ткани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3"/>
          <p:cNvSpPr/>
          <p:nvPr/>
        </p:nvSpPr>
        <p:spPr>
          <a:xfrm>
            <a:off x="457194" y="391532"/>
            <a:ext cx="8491500" cy="45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ПРЯЖА — ЭТО ОСНОВА КАЧЕСТВА</a:t>
            </a: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 того, как изготовлена пряжа, напрямую зависит качество ткани: её внешний вид, мягкость, плотность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поведение после стирки. В производстве футболок применяются три типа хлопковой пряжи: кардная, полугребенная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гребенная. Каждая из них даёт разную тактильность, износостойкость и визуальный эффект — именно поэтому важно учитывать тип пряжи при выборе модели под задачу клиента.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FE5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Сравнительная таблица: виды пряжи, свойства, бренды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Кардная пряжа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— идеальна для массовых задач и промо-раздач. Это доступное решение с лёгкой, воздушной текстурой.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Используется, например, в футболке Ankara (TH).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Полугребенная пряжа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— более плотная и теплая, даёт тканям визуальную «пухлость», лучше держит форму, дольше сохраняет презентабельный вид. Применяется в моделях Regent и Imperial от Sol’s.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Гребенная пряжа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— премиум-уровень. Благодаря тщательной подготовке волокон ткань получается гладкой, плотной и менее подверженной ворсистости. Идеальна для персонализации (принты, вышивка), корпоративного и digital-мерча. Используется в линейках MerchTex и JRC.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485" name="Google Shape;485;p33"/>
          <p:cNvGraphicFramePr/>
          <p:nvPr/>
        </p:nvGraphicFramePr>
        <p:xfrm>
          <a:off x="380994" y="1804979"/>
          <a:ext cx="8382025" cy="1741200"/>
        </p:xfrm>
        <a:graphic>
          <a:graphicData uri="http://schemas.openxmlformats.org/drawingml/2006/table">
            <a:tbl>
              <a:tblPr firstRow="1" bandRow="1">
                <a:noFill/>
                <a:tableStyleId>{0D3BA39E-98E4-47B4-8E1B-0EFCF6568044}</a:tableStyleId>
              </a:tblPr>
              <a:tblGrid>
                <a:gridCol w="132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6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b="0" u="none" strike="noStrike" cap="none">
                          <a:solidFill>
                            <a:srgbClr val="3F3F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Тип пряжи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b="0" u="none" strike="noStrike" cap="none">
                          <a:solidFill>
                            <a:srgbClr val="3F3F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Как производится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b="0" u="none" strike="noStrike" cap="none">
                          <a:solidFill>
                            <a:srgbClr val="3F3F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Свойства ткани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b="0" u="none" strike="noStrike" cap="none">
                          <a:solidFill>
                            <a:srgbClr val="3F3F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Где используется (бренд/модель)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Кардная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Волокна расчёсываются, </a:t>
                      </a:r>
                      <a:b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не сортируются, </a:t>
                      </a:r>
                      <a:b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хаотичная структура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Мягкая, дышащая, лёгкая, возможен микроворс</a:t>
                      </a:r>
                      <a:endParaRPr sz="10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Полугребенная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Частичная очистка </a:t>
                      </a:r>
                      <a:b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 упорядочивание волокон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Плотная, тёплая, пушистая, лучше держит форму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Гребенная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Волокна тщательно отбираются, выпрямляются и параллелятся</a:t>
                      </a:r>
                      <a:endParaRPr sz="10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Очень гладкая, плотная, износостойкая, </a:t>
                      </a:r>
                      <a:b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10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премиальный вид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86" name="Google Shape;486;p33"/>
          <p:cNvGrpSpPr/>
          <p:nvPr/>
        </p:nvGrpSpPr>
        <p:grpSpPr>
          <a:xfrm>
            <a:off x="5837335" y="2018536"/>
            <a:ext cx="2881382" cy="1441407"/>
            <a:chOff x="5837335" y="2089977"/>
            <a:chExt cx="2881382" cy="1441407"/>
          </a:xfrm>
        </p:grpSpPr>
        <p:pic>
          <p:nvPicPr>
            <p:cNvPr id="487" name="Google Shape;487;p33" descr="Google Shape;140;p31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37335" y="2089977"/>
              <a:ext cx="577018" cy="5770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8" name="Google Shape;488;p33"/>
            <p:cNvSpPr/>
            <p:nvPr/>
          </p:nvSpPr>
          <p:spPr>
            <a:xfrm>
              <a:off x="6832416" y="2228844"/>
              <a:ext cx="962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ANKARA</a:t>
              </a:r>
              <a:endParaRPr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арт. 351002</a:t>
              </a:r>
              <a:endParaRPr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489" name="Google Shape;489;p33" title="sols.png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17485" y="2795958"/>
              <a:ext cx="435032" cy="1501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0" name="Google Shape;490;p33"/>
            <p:cNvSpPr/>
            <p:nvPr/>
          </p:nvSpPr>
          <p:spPr>
            <a:xfrm>
              <a:off x="6832416" y="2713389"/>
              <a:ext cx="924000" cy="3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REGENT</a:t>
              </a:r>
              <a:endParaRPr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арт. 711380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1" name="Google Shape;491;p33"/>
            <p:cNvSpPr/>
            <p:nvPr/>
          </p:nvSpPr>
          <p:spPr>
            <a:xfrm>
              <a:off x="7794717" y="2708862"/>
              <a:ext cx="924000" cy="35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IMPERIAL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арт. 711500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492" name="Google Shape;492;p33">
              <a:hlinkClick r:id="rId6"/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17485" y="3205683"/>
              <a:ext cx="292255" cy="2484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3" name="Google Shape;493;p33">
              <a:hlinkClick r:id="rId8"/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29882" y="3205685"/>
              <a:ext cx="393206" cy="273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33"/>
            <p:cNvSpPr/>
            <p:nvPr/>
          </p:nvSpPr>
          <p:spPr>
            <a:xfrm>
              <a:off x="6843546" y="3178884"/>
              <a:ext cx="8748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LIBRA</a:t>
              </a:r>
              <a:endParaRPr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арт. 52104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7793810" y="3178884"/>
              <a:ext cx="9240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MOHITO</a:t>
              </a:r>
              <a:endParaRPr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арт. 52105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34" descr="a close up of water bubbles on a yellow surface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59832"/>
            <a:ext cx="9144002" cy="158367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34"/>
          <p:cNvSpPr/>
          <p:nvPr/>
        </p:nvSpPr>
        <p:spPr>
          <a:xfrm>
            <a:off x="457194" y="391533"/>
            <a:ext cx="7520100" cy="8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ВАЖНА НЕ ТОЛЬКО ТКАНЬ, НО И ЕЁ ОБРАБОТКА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Обработка нитей перед вязкой напрямую влияет на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внешний вид и ощущения от ткани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Это особенно важно в корпоративной одежде — когда хочется, чтобы вещь выглядела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дорого и аккуратно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а не как «рекламная раздача».</a:t>
            </a:r>
            <a:endParaRPr/>
          </a:p>
        </p:txBody>
      </p:sp>
      <p:sp>
        <p:nvSpPr>
          <p:cNvPr id="502" name="Google Shape;502;p34"/>
          <p:cNvSpPr/>
          <p:nvPr/>
        </p:nvSpPr>
        <p:spPr>
          <a:xfrm>
            <a:off x="372539" y="1266826"/>
            <a:ext cx="14706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Почему это важно:</a:t>
            </a:r>
            <a:endParaRPr/>
          </a:p>
        </p:txBody>
      </p:sp>
      <p:sp>
        <p:nvSpPr>
          <p:cNvPr id="503" name="Google Shape;503;p34"/>
          <p:cNvSpPr/>
          <p:nvPr/>
        </p:nvSpPr>
        <p:spPr>
          <a:xfrm>
            <a:off x="514343" y="1531008"/>
            <a:ext cx="5972100" cy="683700"/>
          </a:xfrm>
          <a:prstGeom prst="roundRect">
            <a:avLst>
              <a:gd name="adj" fmla="val 1239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Без качественной обработки на ткани поднимается микроворс.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После нескольких стирок такие ворсинки создают эффект «помутнения» принта — будто он выцвел.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деле краска не выгорела, 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ворс «вытянулся»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и печать перестала быть чёткой.</a:t>
            </a:r>
            <a:endParaRPr/>
          </a:p>
        </p:txBody>
      </p:sp>
      <p:sp>
        <p:nvSpPr>
          <p:cNvPr id="504" name="Google Shape;504;p34"/>
          <p:cNvSpPr/>
          <p:nvPr/>
        </p:nvSpPr>
        <p:spPr>
          <a:xfrm>
            <a:off x="372539" y="2347914"/>
            <a:ext cx="14706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делать:</a:t>
            </a:r>
            <a:endParaRPr/>
          </a:p>
        </p:txBody>
      </p:sp>
      <p:sp>
        <p:nvSpPr>
          <p:cNvPr id="505" name="Google Shape;505;p34"/>
          <p:cNvSpPr/>
          <p:nvPr/>
        </p:nvSpPr>
        <p:spPr>
          <a:xfrm>
            <a:off x="514343" y="2612096"/>
            <a:ext cx="5972100" cy="683700"/>
          </a:xfrm>
          <a:prstGeom prst="roundRect">
            <a:avLst>
              <a:gd name="adj" fmla="val 1239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Использовать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энзимную обработку (enzyme wash)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ферментный способ сгладить поверхность ткани.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Применять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 finishing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дополнительную финишную пропитку, делающую ткань шелковистой,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визуально «чистой» и устойчивой к истиранию.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35" descr="a bunch of different colors of fabric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" y="0"/>
            <a:ext cx="914399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35"/>
          <p:cNvSpPr/>
          <p:nvPr/>
        </p:nvSpPr>
        <p:spPr>
          <a:xfrm>
            <a:off x="457200" y="391525"/>
            <a:ext cx="4001400" cy="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ТОЖЕ ВЛИЯЕТ </a:t>
            </a:r>
            <a:b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КАЧЕСТВО МАТЕРИАЛА</a:t>
            </a: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12;p35"/>
          <p:cNvSpPr/>
          <p:nvPr/>
        </p:nvSpPr>
        <p:spPr>
          <a:xfrm>
            <a:off x="380996" y="1225475"/>
            <a:ext cx="22173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А) Качество нитей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3" name="Google Shape;513;p35"/>
          <p:cNvSpPr/>
          <p:nvPr/>
        </p:nvSpPr>
        <p:spPr>
          <a:xfrm>
            <a:off x="380995" y="1835299"/>
            <a:ext cx="22173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Б) Обработка нитей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4" name="Google Shape;514;p35"/>
          <p:cNvSpPr/>
          <p:nvPr/>
        </p:nvSpPr>
        <p:spPr>
          <a:xfrm>
            <a:off x="380994" y="2444255"/>
            <a:ext cx="22173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В) Тип вязки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5" name="Google Shape;515;p35"/>
          <p:cNvSpPr/>
          <p:nvPr/>
        </p:nvSpPr>
        <p:spPr>
          <a:xfrm>
            <a:off x="380994" y="3053211"/>
            <a:ext cx="22173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Г) Размер ткани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6"/>
          <p:cNvSpPr/>
          <p:nvPr/>
        </p:nvSpPr>
        <p:spPr>
          <a:xfrm>
            <a:off x="457199" y="391689"/>
            <a:ext cx="8667600" cy="4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ФУТЕР — ТРИКОТАЖ С МЯГКОЙ ИЗНАНКОЙ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материал для худи и свитшотов.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бработка нитей влияет на внешний вид и долговечность. Качественные изделия — гладкие, плотные, без ворса и катышков.</a:t>
            </a:r>
            <a:endParaRPr/>
          </a:p>
        </p:txBody>
      </p:sp>
      <p:sp>
        <p:nvSpPr>
          <p:cNvPr id="521" name="Google Shape;521;p36"/>
          <p:cNvSpPr/>
          <p:nvPr/>
        </p:nvSpPr>
        <p:spPr>
          <a:xfrm>
            <a:off x="3213805" y="1267053"/>
            <a:ext cx="19287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ТРЁХНИТОЧНЫЙ ФУТЕР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380999" y="1267053"/>
            <a:ext cx="1949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ДВУХНИТОЧНЫЙ ФУТЕР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615285" y="1560246"/>
            <a:ext cx="18789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легче, мягче, для демисезона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3473681" y="1560246"/>
            <a:ext cx="20148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плотный, тёплый, чаще с начёсом</a:t>
            </a:r>
            <a:endParaRPr/>
          </a:p>
        </p:txBody>
      </p:sp>
      <p:sp>
        <p:nvSpPr>
          <p:cNvPr id="525" name="Google Shape;525;p36"/>
          <p:cNvSpPr/>
          <p:nvPr/>
        </p:nvSpPr>
        <p:spPr>
          <a:xfrm>
            <a:off x="6371735" y="1267053"/>
            <a:ext cx="9258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ИЗНАНКА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6" name="Google Shape;526;p36"/>
          <p:cNvSpPr/>
          <p:nvPr/>
        </p:nvSpPr>
        <p:spPr>
          <a:xfrm>
            <a:off x="6631610" y="1560246"/>
            <a:ext cx="18972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начёс или петля (French Terry)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7" name="Google Shape;527;p36" title="HAP03317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150" y="2390775"/>
            <a:ext cx="3040274" cy="27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6" title="KRA03753 — копия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90775"/>
            <a:ext cx="2791800" cy="27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6" title="Everest 24_0007_Фон.jp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2725" y="2390775"/>
            <a:ext cx="3404025" cy="275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37" title="Everest 24_0003_Слой 1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07475" y="2511175"/>
            <a:ext cx="2636525" cy="26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7" title="селен толстовки_0001_c6aeef04-fec8-11ed-963d-00155da68a11_4_52101-144-5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750" y="2581125"/>
            <a:ext cx="2558275" cy="257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7" title="Everest 2_0003_Фон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1275" y="0"/>
            <a:ext cx="2574925" cy="25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7" title="HAP03310_0000_Слой 1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58019" y="2"/>
            <a:ext cx="2585981" cy="2584762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7"/>
          <p:cNvSpPr/>
          <p:nvPr/>
        </p:nvSpPr>
        <p:spPr>
          <a:xfrm>
            <a:off x="457200" y="851708"/>
            <a:ext cx="3258600" cy="3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SELEN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52101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Оснащена эластичным поясом, манжетами,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накладным вместительным карманом кенгуру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капюшоном с прочным шнурком-кулиской по краю.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ANTARES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Классический базовый свитшот. Универсальный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свободный крой обеспечивает практичность и комфорт.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1 320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 2 260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52106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обладает актуальным свободным кроем,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 сковывающим движений.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1 950 ₽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9" name="Google Shape;539;p37"/>
          <p:cNvSpPr/>
          <p:nvPr/>
        </p:nvSpPr>
        <p:spPr>
          <a:xfrm>
            <a:off x="381002" y="365862"/>
            <a:ext cx="1949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ДВУХНИТОЧНЫЙ ФУТЕР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40" name="Google Shape;540;p37">
            <a:hlinkClick r:id="rId7"/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911"/>
          <a:stretch/>
        </p:blipFill>
        <p:spPr>
          <a:xfrm>
            <a:off x="8269225" y="317355"/>
            <a:ext cx="535850" cy="3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videoframe_1219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338100" y="345725"/>
            <a:ext cx="6887100" cy="3924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ВНИМАНИЕ К ПРИРОДЕ, ЗАБОТА О БУДУЩЕМ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80975"/>
            <a:ext cx="9144000" cy="32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5"/>
            <a:ext cx="9144001" cy="193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8925" y="1103490"/>
            <a:ext cx="2979000" cy="3688200"/>
          </a:xfrm>
          <a:prstGeom prst="roundRect">
            <a:avLst>
              <a:gd name="adj" fmla="val 6478"/>
            </a:avLst>
          </a:prstGeom>
          <a:noFill/>
          <a:ln>
            <a:noFill/>
          </a:ln>
        </p:spPr>
      </p:pic>
      <p:sp>
        <p:nvSpPr>
          <p:cNvPr id="67" name="Google Shape;67;p15"/>
          <p:cNvSpPr/>
          <p:nvPr/>
        </p:nvSpPr>
        <p:spPr>
          <a:xfrm>
            <a:off x="457200" y="1432600"/>
            <a:ext cx="4017300" cy="35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Atlantis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европейский бренд, для которого принцип sustainable, устойчивости, заботы об окружающем мире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возобновляемости ресурсов — не пустой звук.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 2025 года брендом запланирован полный переход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ESG стандарт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ru" sz="1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100% коллекции Atlantis будет содержать материалы и элементы оказывающие сниженное воздействие на окружающую среду.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6 моделей с меткой Sustainable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уже в нашем каталоге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7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(имеют приставку S в названии Бейсболка RAY-S, </a:t>
            </a:r>
            <a:br>
              <a:rPr lang="ru" sz="7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7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LIBERTY SANDWICH-S 270 из органического хлопка)</a:t>
            </a:r>
            <a:endParaRPr sz="700" b="0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0238" y="1242833"/>
            <a:ext cx="638565" cy="63856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/>
          <p:nvPr/>
        </p:nvSpPr>
        <p:spPr>
          <a:xfrm>
            <a:off x="457200" y="390800"/>
            <a:ext cx="77502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Atlantis в тренде бережного отношения к природе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500" y="3385080"/>
            <a:ext cx="468725" cy="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56675" y="503667"/>
            <a:ext cx="730125" cy="112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1440400" y="826881"/>
            <a:ext cx="16923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000"/>
              <a:buFont typeface="Helvetica Neue"/>
              <a:buNone/>
            </a:pP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Bacterio Static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— финишная обработка ионами серебра оказывает бактериостатическое воздействие на ткань,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что позволяет сохранять изделие свежим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для более продолжительного использования.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440400" y="2259774"/>
            <a:ext cx="16422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000"/>
              <a:buFont typeface="Helvetica Neue"/>
              <a:buNone/>
            </a:pP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Water Resistant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— технология внешней обработки, благодаря  которой бейсболка устойчива к любым брызгам или небольшому дождю, позволяя вам выходить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на улицу без забот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в любую погоду. 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440400" y="3698653"/>
            <a:ext cx="1642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000"/>
              <a:buFont typeface="Helvetica Neue"/>
              <a:buNone/>
            </a:pP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Дышащая Dry Tech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лента —  контактируя с кожей, дышащая полиэстеровая лента впитывает пот и влагу,  быстро сохнет.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4490500" y="814900"/>
            <a:ext cx="14307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000"/>
              <a:buFont typeface="Helvetica Neue"/>
              <a:buNone/>
            </a:pP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Эластичная ткань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ULTRA FIT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— разработана специально для занятий спортом. Обеспечивает высокое сцепление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во время активности благодаря особому методу плетения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7315925" y="3438809"/>
            <a:ext cx="16422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700"/>
              <a:buFont typeface="Helvetica Neue"/>
              <a:buNone/>
            </a:pP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Новые переработанные козырьки из рыболовных сетей в сотрудничестве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ReTraze®</a:t>
            </a: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. Используют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ткани, но и такие как бакрам, спортивная лента Dry-tech, застежки, лента и ламинирование. </a:t>
            </a:r>
            <a:b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Мы сократили количество бирок и изменили дизайн наших наклеек, максимально избегая отходов.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469900" y="2249577"/>
            <a:ext cx="14307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800"/>
              <a:buFont typeface="Helvetica Neue"/>
              <a:buNone/>
            </a:pPr>
            <a:r>
              <a:rPr lang="ru" sz="800" b="0" i="0" u="none" strike="noStrike" cap="none">
                <a:solidFill>
                  <a:srgbClr val="0D0D0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UPF 50+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800"/>
              <a:buFont typeface="Helvetica Neue"/>
              <a:buNone/>
            </a:pP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Бейсболки с фактором ультрафиолетовой защиты (UPF 50) поглощают и блокируют солнечные лучи благодаря обработке ткани.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4469900" y="3684250"/>
            <a:ext cx="1259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800"/>
              <a:buFont typeface="Helvetica Neue"/>
              <a:buNone/>
            </a:pPr>
            <a:r>
              <a:rPr lang="ru" sz="800" b="0" i="0" u="none" strike="noStrike" cap="none">
                <a:solidFill>
                  <a:srgbClr val="0D0D0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Изогнутый складной козырёк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позволяет без повреждения сложить бейсболку </a:t>
            </a:r>
            <a:b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в карман по мере необходимости.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7315925" y="814900"/>
            <a:ext cx="16626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800"/>
              <a:buFont typeface="Helvetica Neue"/>
              <a:buNone/>
            </a:pPr>
            <a:r>
              <a:rPr lang="ru" sz="800" b="0" i="0" u="none" strike="noStrike" cap="none">
                <a:solidFill>
                  <a:srgbClr val="0D0D0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DOPE DYEING окрашивание</a:t>
            </a: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800"/>
              <a:buFont typeface="Helvetica Neue"/>
              <a:buNone/>
            </a:pP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Традиционный процесс окрашивания использует горячую воду и химикаты, </a:t>
            </a:r>
            <a:b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что затрачивает много ресурсов и выбрасывает CO2. Технология dope dyeing уменьшает экологическое воздействие за счёт добавления цветового пигмента напрямую </a:t>
            </a:r>
            <a:b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в расплавленную пластиковую массу </a:t>
            </a:r>
            <a:b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до формирования волокна. </a:t>
            </a:r>
            <a:b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D0D0D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пигменты запираются внутри переработанного пластика, становясь частью новой, более прочной нити.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433225" y="390800"/>
            <a:ext cx="7086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УНИКАЛЬНЫЕ ТЕХНОЛОГИИ ATLANTIS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31800" y="1792300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BACTERIO STATIC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131800" y="3118500"/>
            <a:ext cx="115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WATER RESISTANT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131800" y="4678675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DRY TECH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182875" y="1792300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ULTRA FIT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3182875" y="3229819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UPF 50+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3182875" y="4678675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FOLDING VISOR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6006263" y="1792300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DOPE DYEING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6006275" y="4439050"/>
            <a:ext cx="11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RECYCLED VISOR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6675" y="503667"/>
            <a:ext cx="730125" cy="112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5" title="4545545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/>
          <p:nvPr/>
        </p:nvSpPr>
        <p:spPr>
          <a:xfrm>
            <a:off x="338099" y="345725"/>
            <a:ext cx="3471900" cy="7083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МЕРЧ И ЗАДАЧИ, </a:t>
            </a:r>
            <a:b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КОТОРЫЕ ОН РЕШАЕТ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/>
          <p:nvPr/>
        </p:nvSpPr>
        <p:spPr>
          <a:xfrm>
            <a:off x="457194" y="391533"/>
            <a:ext cx="5852100" cy="7584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ИЗ ЧЕГО ИЗГОТАВЛИВАЮТ КОЗЫРЬКИ БЕЙСБОЛОК ATLANTIS</a:t>
            </a:r>
            <a:endParaRPr sz="8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380996" y="1225475"/>
            <a:ext cx="26670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А) Полиэстер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380995" y="1835299"/>
            <a:ext cx="26670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Б) Смесовые ткани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" name="Google Shape;103;p17"/>
          <p:cNvSpPr/>
          <p:nvPr/>
        </p:nvSpPr>
        <p:spPr>
          <a:xfrm>
            <a:off x="380994" y="2444255"/>
            <a:ext cx="26670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В) Рыболовные сети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380994" y="3053211"/>
            <a:ext cx="26670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Г) Пластиковые бутылки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433225" y="390800"/>
            <a:ext cx="7086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ESG СТРАТЕГИЯ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6739825" y="957425"/>
            <a:ext cx="2200800" cy="41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Эволюция заключается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нашем мышлении,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носите её на своей голове.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Козырьки Atlantis ReTraze — новая тенденция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эко-дизайне.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Изготовлены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 переработанных рыболовных сетей и пластиковых бутылок.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10% всего морского мусора состоит из вышедших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 употребления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рыболовных сетей.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сотрудничестве с ReTraze  компания Atlantis участвует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сборе и переработке океанического мусора. 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Благодаря использованию переработанных материалов сокращается количество отходов.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144075" y="941417"/>
            <a:ext cx="1584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Выброшенные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рыболовные сети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144075" y="2002621"/>
            <a:ext cx="1584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Переработка: отбор, промывка, резка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144075" y="3063812"/>
            <a:ext cx="1584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Плавка и капсулирование 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100% переработанные PE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144075" y="4060971"/>
            <a:ext cx="1584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ReTraze панели 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из переработанных 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рыболовных сетей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6675" y="503667"/>
            <a:ext cx="730125" cy="112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/>
        </p:nvSpPr>
        <p:spPr>
          <a:xfrm>
            <a:off x="366101" y="1254950"/>
            <a:ext cx="3042300" cy="28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9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BANK FIVE-S</a:t>
            </a:r>
            <a:endParaRPr sz="29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1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Плоский отстроченный козырёк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Перфорированные тыльная </a:t>
            </a:r>
            <a:b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боковые панели для лучшей вентиляции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застёжка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1428513" y="2076750"/>
            <a:ext cx="829800" cy="216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1 985</a:t>
            </a:r>
            <a:r>
              <a:rPr lang="ru" sz="8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488902" y="2076750"/>
            <a:ext cx="897600" cy="2166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86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438640" y="1022750"/>
            <a:ext cx="998100" cy="3078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ED7D3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НОВИНКА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443802" y="398515"/>
            <a:ext cx="62865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endParaRPr sz="18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 ЧЁРНЫМ КОЗЫРЬКОМ</a:t>
            </a:r>
            <a:endParaRPr sz="1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6" name="Google Shape;12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6675" y="503667"/>
            <a:ext cx="730125" cy="11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7730" y="2945898"/>
            <a:ext cx="1559016" cy="103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3575" y="1483551"/>
            <a:ext cx="1613684" cy="1075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3532" y="1483550"/>
            <a:ext cx="1613684" cy="107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788" y="1483550"/>
            <a:ext cx="1613684" cy="107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111" y="2945896"/>
            <a:ext cx="1559016" cy="1039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/>
        </p:nvSpPr>
        <p:spPr>
          <a:xfrm>
            <a:off x="366101" y="1254950"/>
            <a:ext cx="30423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REFLECT-S</a:t>
            </a:r>
            <a:endParaRPr sz="29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1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материал — твил, </a:t>
            </a:r>
            <a:b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100% переработанный полиэстер, </a:t>
            </a:r>
            <a:b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 200г/м2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Светоотражающая деталь на ремешке металлической застёжки сзади</a:t>
            </a:r>
            <a:endParaRPr sz="31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20"/>
          <p:cNvSpPr/>
          <p:nvPr/>
        </p:nvSpPr>
        <p:spPr>
          <a:xfrm>
            <a:off x="1428513" y="2076750"/>
            <a:ext cx="829800" cy="216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1 225</a:t>
            </a:r>
            <a:r>
              <a:rPr lang="ru" sz="8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473402" y="2074775"/>
            <a:ext cx="897600" cy="2166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254185-S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473427" y="1022750"/>
            <a:ext cx="998100" cy="3078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ED7D3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НОВИНКА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/>
          <p:nvPr/>
        </p:nvSpPr>
        <p:spPr>
          <a:xfrm>
            <a:off x="443802" y="398515"/>
            <a:ext cx="62865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endParaRPr sz="1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СО СВЕТООТРАЖАЮЩИМ КАНТОМ</a:t>
            </a:r>
            <a:endParaRPr sz="1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6675" y="503667"/>
            <a:ext cx="730125" cy="11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866" y="1289637"/>
            <a:ext cx="2123111" cy="141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9797" y="1370512"/>
            <a:ext cx="1726814" cy="1367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5470" y="2832011"/>
            <a:ext cx="1726814" cy="1414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0311" y="2832011"/>
            <a:ext cx="1519391" cy="1414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1" title="4588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4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/>
        </p:nvSpPr>
        <p:spPr>
          <a:xfrm>
            <a:off x="237300" y="329100"/>
            <a:ext cx="8449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 ЦВЕТ ПРОМОТЕКСТИЛЯ </a:t>
            </a:r>
            <a:b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РАБОТАЕТ В ПРОДВИЖЕНИИ БРЕНДА</a:t>
            </a:r>
            <a:endParaRPr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2"/>
          <p:cNvSpPr/>
          <p:nvPr/>
        </p:nvSpPr>
        <p:spPr>
          <a:xfrm>
            <a:off x="465282" y="391533"/>
            <a:ext cx="8186700" cy="1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ГЛУБОКИЕ ЦВЕТА — ТЕПЛО, СТАБИЛЬНОСТЬ, СТАТУС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Глубокие цвета — это насыщенные, приглушённые, «сложные» тона (тёмно-зелёный, тёмно-синий, бордовый, терракотовый и т.п.).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Они создают эффект: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стабильности и основательности;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уверенности;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профессионализма;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благородства.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22"/>
          <p:cNvSpPr/>
          <p:nvPr/>
        </p:nvSpPr>
        <p:spPr>
          <a:xfrm>
            <a:off x="5705959" y="2030797"/>
            <a:ext cx="3031800" cy="307800"/>
          </a:xfrm>
          <a:prstGeom prst="roundRect">
            <a:avLst>
              <a:gd name="adj" fmla="val 50000"/>
            </a:avLst>
          </a:prstGeom>
          <a:solidFill>
            <a:srgbClr val="BA3A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2"/>
          <p:cNvSpPr/>
          <p:nvPr/>
        </p:nvSpPr>
        <p:spPr>
          <a:xfrm>
            <a:off x="2924606" y="2030797"/>
            <a:ext cx="3268200" cy="307800"/>
          </a:xfrm>
          <a:prstGeom prst="roundRect">
            <a:avLst>
              <a:gd name="adj" fmla="val 50000"/>
            </a:avLst>
          </a:prstGeom>
          <a:solidFill>
            <a:srgbClr val="00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2"/>
          <p:cNvSpPr/>
          <p:nvPr/>
        </p:nvSpPr>
        <p:spPr>
          <a:xfrm>
            <a:off x="377773" y="2030797"/>
            <a:ext cx="2883600" cy="307800"/>
          </a:xfrm>
          <a:prstGeom prst="roundRect">
            <a:avLst>
              <a:gd name="adj" fmla="val 50000"/>
            </a:avLst>
          </a:prstGeom>
          <a:solidFill>
            <a:srgbClr val="002F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519194" y="1996497"/>
            <a:ext cx="161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тёмно-синий</a:t>
            </a:r>
            <a:endParaRPr sz="1400" b="0" i="0" u="none" strike="noStrike" cap="none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3261353" y="1996497"/>
            <a:ext cx="161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тёмно-зелёный</a:t>
            </a:r>
            <a:endParaRPr sz="1400" b="0" i="0" u="none" strike="noStrike" cap="none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6164100" y="1996497"/>
            <a:ext cx="161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терракотовый</a:t>
            </a:r>
            <a:endParaRPr sz="1400" b="0" i="0" u="none" strike="noStrike" cap="none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64" name="Google Shape;164;p22"/>
          <p:cNvGrpSpPr/>
          <p:nvPr/>
        </p:nvGrpSpPr>
        <p:grpSpPr>
          <a:xfrm>
            <a:off x="3744683" y="2500593"/>
            <a:ext cx="1828719" cy="2643565"/>
            <a:chOff x="3544881" y="2303920"/>
            <a:chExt cx="1964885" cy="2840405"/>
          </a:xfrm>
        </p:grpSpPr>
        <p:pic>
          <p:nvPicPr>
            <p:cNvPr id="165" name="Google Shape;165;p22" title="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44881" y="2584201"/>
              <a:ext cx="1251414" cy="25597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58348" y="2303920"/>
              <a:ext cx="1251418" cy="28404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7" name="Google Shape;167;p22"/>
          <p:cNvSpPr txBox="1"/>
          <p:nvPr/>
        </p:nvSpPr>
        <p:spPr>
          <a:xfrm>
            <a:off x="502752" y="2270171"/>
            <a:ext cx="270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2F79"/>
                </a:solidFill>
                <a:latin typeface="Montserrat"/>
                <a:ea typeface="Montserrat"/>
                <a:cs typeface="Montserrat"/>
                <a:sym typeface="Montserrat"/>
              </a:rPr>
              <a:t>признак зрелости, надёжности, сдержанности</a:t>
            </a:r>
            <a:endParaRPr sz="800" b="0" i="0" u="none" strike="noStrike" cap="none">
              <a:solidFill>
                <a:srgbClr val="002F7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3238805" y="2270171"/>
            <a:ext cx="298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4524"/>
                </a:solidFill>
                <a:latin typeface="Montserrat"/>
                <a:ea typeface="Montserrat"/>
                <a:cs typeface="Montserrat"/>
                <a:sym typeface="Montserrat"/>
              </a:rPr>
              <a:t>символ стабильности, экологии, доверия</a:t>
            </a:r>
            <a:endParaRPr sz="800" b="0" i="0" u="none" strike="noStrike" cap="none">
              <a:solidFill>
                <a:srgbClr val="0045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6155104" y="2270171"/>
            <a:ext cx="2550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BA3A13"/>
                </a:solidFill>
                <a:latin typeface="Montserrat"/>
                <a:ea typeface="Montserrat"/>
                <a:cs typeface="Montserrat"/>
                <a:sym typeface="Montserrat"/>
              </a:rPr>
              <a:t>даёт ощущение тепла, уюта и искренности</a:t>
            </a:r>
            <a:endParaRPr sz="800" b="0" i="0" u="none" strike="noStrike" cap="none">
              <a:solidFill>
                <a:srgbClr val="BA3A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0" name="Google Shape;170;p22"/>
          <p:cNvGrpSpPr/>
          <p:nvPr/>
        </p:nvGrpSpPr>
        <p:grpSpPr>
          <a:xfrm>
            <a:off x="662115" y="2500050"/>
            <a:ext cx="2126674" cy="2636219"/>
            <a:chOff x="590709" y="2303920"/>
            <a:chExt cx="2285027" cy="2832512"/>
          </a:xfrm>
        </p:grpSpPr>
        <p:pic>
          <p:nvPicPr>
            <p:cNvPr id="171" name="Google Shape;171;p22" title="vc11500319B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590709" y="2508346"/>
              <a:ext cx="1284820" cy="26280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2" title="vc11500238A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1350218" y="2303920"/>
              <a:ext cx="1525518" cy="283251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3" name="Google Shape;173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8387" y="2584236"/>
            <a:ext cx="2559264" cy="255926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2"/>
          <p:cNvSpPr/>
          <p:nvPr/>
        </p:nvSpPr>
        <p:spPr>
          <a:xfrm>
            <a:off x="3664665" y="1065185"/>
            <a:ext cx="5049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Эти цвета хорошо подходят: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компаний с серьёзным, солидным позиционированием (финансы, IT, госструктуры);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тех, кто хочет подчеркнуть устойчивость, надёжность и долгосрочные ценности;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ситуациях, когда важно создать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тёплое, но сдержанное впечатление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3" descr="yellow and red button up shi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1"/>
            <a:ext cx="9143999" cy="5143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/>
          <p:nvPr/>
        </p:nvSpPr>
        <p:spPr>
          <a:xfrm>
            <a:off x="457194" y="391533"/>
            <a:ext cx="8186700" cy="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КАКИЕ ЦВЕТА ОБЫЧНО АССОЦИИРУЮТСЯ С ТЕПЛОМ, СТАБИЛЬНОСТЬЮ, СТАТУСОМ</a:t>
            </a:r>
            <a:endParaRPr sz="8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3"/>
          <p:cNvSpPr/>
          <p:nvPr/>
        </p:nvSpPr>
        <p:spPr>
          <a:xfrm>
            <a:off x="380996" y="1225475"/>
            <a:ext cx="30306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А) Яркие и светлые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2" name="Google Shape;182;p23"/>
          <p:cNvSpPr/>
          <p:nvPr/>
        </p:nvSpPr>
        <p:spPr>
          <a:xfrm>
            <a:off x="380995" y="1835299"/>
            <a:ext cx="30306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Б) Глубокие и насыщенные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380994" y="2444255"/>
            <a:ext cx="30306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В) Пастельные и мягкие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380994" y="3053211"/>
            <a:ext cx="30306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Г) Нейтральные и серые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4" title="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5662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4"/>
          <p:cNvSpPr txBox="1"/>
          <p:nvPr/>
        </p:nvSpPr>
        <p:spPr>
          <a:xfrm>
            <a:off x="4530642" y="3381867"/>
            <a:ext cx="38703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это за цвета?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Это мягкие, припылённые, приглушённые оттенки — не кричащие, но очень выразительные.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Их часто называют: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муссовыми;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нюдовыми;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или просто — «сложными» цветами,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потому что они многослойны по восприятию.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457194" y="391534"/>
            <a:ext cx="8186700" cy="12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НОВЫЕ КОФЕЙНЫЕ ОТТЕНКИ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AB909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ПУДРОВЫЙ, </a:t>
            </a:r>
            <a:r>
              <a:rPr lang="ru" sz="1600" b="0" i="0" u="none" strike="noStrike" cap="none">
                <a:solidFill>
                  <a:srgbClr val="DEA34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КОФЕ МУСС, </a:t>
            </a:r>
            <a:r>
              <a:rPr lang="ru" sz="1600" b="0" i="0" u="none" strike="noStrike" cap="none">
                <a:solidFill>
                  <a:srgbClr val="B45F0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МОККО</a:t>
            </a:r>
            <a:endParaRPr sz="1600" b="0" i="0" u="none" strike="noStrike" cap="none">
              <a:solidFill>
                <a:srgbClr val="B45F0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«Cложные» цвета делают мерч утонченным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A7A7A7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24"/>
          <p:cNvSpPr txBox="1"/>
          <p:nvPr/>
        </p:nvSpPr>
        <p:spPr>
          <a:xfrm>
            <a:off x="5724520" y="4162917"/>
            <a:ext cx="1228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дымчатыми;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пастельными;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/>
          <p:nvPr/>
        </p:nvSpPr>
        <p:spPr>
          <a:xfrm>
            <a:off x="457194" y="391532"/>
            <a:ext cx="5237400" cy="44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ЧЕМ ХОРОШИ МУССОВЫЕ ОТТЕНКИ?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Когда и кому предлагать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Почему это работает: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Эти цвета воспринимаются как «вещи с настроением»,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 не как рекламные. Именно такой мерч хочется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оставить и носить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pic>
        <p:nvPicPr>
          <p:cNvPr id="198" name="Google Shape;19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8805" y="0"/>
            <a:ext cx="1972655" cy="2638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3481" y="2504844"/>
            <a:ext cx="1977979" cy="263865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5"/>
          <p:cNvSpPr/>
          <p:nvPr/>
        </p:nvSpPr>
        <p:spPr>
          <a:xfrm>
            <a:off x="5055712" y="1293823"/>
            <a:ext cx="2136300" cy="29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LUANDA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351000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ANKARA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351002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597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1" name="Google Shape;201;p25"/>
          <p:cNvSpPr/>
          <p:nvPr/>
        </p:nvSpPr>
        <p:spPr>
          <a:xfrm>
            <a:off x="4979512" y="851708"/>
            <a:ext cx="14922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КАРДНАЯ ПРЯЖА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2" name="Google Shape;202;p25"/>
          <p:cNvGrpSpPr/>
          <p:nvPr/>
        </p:nvGrpSpPr>
        <p:grpSpPr>
          <a:xfrm>
            <a:off x="5056766" y="1850498"/>
            <a:ext cx="1738298" cy="528074"/>
            <a:chOff x="458255" y="2504845"/>
            <a:chExt cx="1738298" cy="528074"/>
          </a:xfrm>
        </p:grpSpPr>
        <p:sp>
          <p:nvSpPr>
            <p:cNvPr id="203" name="Google Shape;203;p25"/>
            <p:cNvSpPr/>
            <p:nvPr/>
          </p:nvSpPr>
          <p:spPr>
            <a:xfrm>
              <a:off x="458255" y="2759319"/>
              <a:ext cx="848700" cy="27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НАЛИЧИИ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37 000 шт.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04" name="Google Shape;204;p2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78354" y="2504845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2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96077" y="2513713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25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78781" y="2512432"/>
              <a:ext cx="217772" cy="1833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7" name="Google Shape;207;p25" descr="Google Shape;140;p31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93647" y="155628"/>
            <a:ext cx="696080" cy="696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25"/>
          <p:cNvGrpSpPr/>
          <p:nvPr/>
        </p:nvGrpSpPr>
        <p:grpSpPr>
          <a:xfrm>
            <a:off x="5056766" y="3780440"/>
            <a:ext cx="1738348" cy="532252"/>
            <a:chOff x="458255" y="4070615"/>
            <a:chExt cx="1738348" cy="532252"/>
          </a:xfrm>
        </p:grpSpPr>
        <p:pic>
          <p:nvPicPr>
            <p:cNvPr id="209" name="Google Shape;209;p2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96077" y="4085833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5"/>
            <p:cNvSpPr/>
            <p:nvPr/>
          </p:nvSpPr>
          <p:spPr>
            <a:xfrm>
              <a:off x="458255" y="4329267"/>
              <a:ext cx="848700" cy="27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НАЛИЧИИ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60 000 шт.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11" name="Google Shape;211;p2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78403" y="4070615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5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78831" y="4088511"/>
              <a:ext cx="217772" cy="1833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3" name="Google Shape;213;p25"/>
          <p:cNvSpPr/>
          <p:nvPr/>
        </p:nvSpPr>
        <p:spPr>
          <a:xfrm>
            <a:off x="374740" y="851708"/>
            <a:ext cx="4358700" cy="1158900"/>
          </a:xfrm>
          <a:prstGeom prst="roundRect">
            <a:avLst>
              <a:gd name="adj" fmla="val 1075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Передают деликатность, внимание к деталям, вкус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Создают эффект «одежды из жизни», а не форменной униформы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Универсальны: подходят под любой тип внешности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Стильно сочетаются между собой и с базой (белым, серым, графитовым)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 спорят с фирменным цветом, а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успокаивают палитру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Подходят как для женщин, так и мужчин — идеально для унисекса</a:t>
            </a:r>
            <a:endParaRPr/>
          </a:p>
        </p:txBody>
      </p:sp>
      <p:graphicFrame>
        <p:nvGraphicFramePr>
          <p:cNvPr id="214" name="Google Shape;214;p25"/>
          <p:cNvGraphicFramePr/>
          <p:nvPr/>
        </p:nvGraphicFramePr>
        <p:xfrm>
          <a:off x="375932" y="2429553"/>
          <a:ext cx="4357600" cy="11671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4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Подходят брендам, </a:t>
                      </a:r>
                      <a:b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</a:b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которые хотят подчеркнуть: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Примеры отраслей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Заботу, человечность, эмпатию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HR, wellness, медицина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Современность, эко-ориентированность, баланс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Beauty, архитектура, стартапы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Стиль, актуальность, премиальность</a:t>
                      </a: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Fashion, гастро, ивенты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15" name="Google Shape;215;p25"/>
          <p:cNvGrpSpPr/>
          <p:nvPr/>
        </p:nvGrpSpPr>
        <p:grpSpPr>
          <a:xfrm>
            <a:off x="5051970" y="2468419"/>
            <a:ext cx="1016055" cy="573949"/>
            <a:chOff x="5023395" y="2512150"/>
            <a:chExt cx="1016055" cy="573949"/>
          </a:xfrm>
        </p:grpSpPr>
        <p:pic>
          <p:nvPicPr>
            <p:cNvPr id="216" name="Google Shape;216;p25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23395" y="2512150"/>
              <a:ext cx="501328" cy="5689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25" descr="Футболка мужская LUANDA 150"/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26010" y="2538152"/>
              <a:ext cx="513440" cy="5479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25"/>
          <p:cNvGrpSpPr/>
          <p:nvPr/>
        </p:nvGrpSpPr>
        <p:grpSpPr>
          <a:xfrm>
            <a:off x="5026086" y="4405618"/>
            <a:ext cx="1973752" cy="577606"/>
            <a:chOff x="4997511" y="4449349"/>
            <a:chExt cx="1973752" cy="577606"/>
          </a:xfrm>
        </p:grpSpPr>
        <p:pic>
          <p:nvPicPr>
            <p:cNvPr id="219" name="Google Shape;219;p25" descr="Футболка мужская ANKARA, мокко, S, 100% хлопок, 190 г/м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6397994" y="4449349"/>
              <a:ext cx="573269" cy="5732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25" descr="Футболка мужская ANKARA, мокко, S, 100% хлопок, 190 г/м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997511" y="4453686"/>
              <a:ext cx="573269" cy="5732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25" descr="Футболка мужская ANKARA, мокко, S, 100% хлопок, 190 г/м2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862840" y="4453686"/>
              <a:ext cx="535709" cy="5732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25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5570780" y="4453686"/>
              <a:ext cx="292060" cy="57326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/>
          <p:nvPr/>
        </p:nvSpPr>
        <p:spPr>
          <a:xfrm>
            <a:off x="457193" y="391532"/>
            <a:ext cx="4833900" cy="17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ЦВЕТ КАК ПОЗИЦИОНИРОВАНИЕ. ТЁПЛЫЙ ИЛИ ХОЛОДНЫЙ? СВЕТЛЫЙ ИЛИ ТЁМНЫЙ?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Цвет — это первое, что видит клиент.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Он создаёт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впечатление о бренде без слов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Поэтому в корпоративной одежде оттенки подбирают не случайно: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их задача —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дополнить коммуникацию компании,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поддержать стиль и ценности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Тёплые и холодные оттенки: как работают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28" name="Google Shape;228;p26"/>
          <p:cNvGraphicFramePr/>
          <p:nvPr/>
        </p:nvGraphicFramePr>
        <p:xfrm>
          <a:off x="379009" y="2370735"/>
          <a:ext cx="3775450" cy="25031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95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Температура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Что передаёт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b="0" i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Когда использовать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Тёплые</a:t>
                      </a: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(песочный, терракотовый, пудровый)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Тепло, заботу, открытость, вовлечённость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Для HR, обучения, брендов с «человеческим лицом»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Холодные</a:t>
                      </a: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(тёмно-синий, мокрый асфальт)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Структуру, надёжность, сдержанность, интеллект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Для IT, логистики, финансов, премиальных отраслей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9" name="Google Shape;229;p26" title="sols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555" y="427950"/>
            <a:ext cx="606425" cy="20928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6"/>
          <p:cNvSpPr/>
          <p:nvPr/>
        </p:nvSpPr>
        <p:spPr>
          <a:xfrm>
            <a:off x="4615124" y="2825737"/>
            <a:ext cx="2056800" cy="9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IMPERIAL 190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711500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577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31" name="Google Shape;231;p26"/>
          <p:cNvGrpSpPr/>
          <p:nvPr/>
        </p:nvGrpSpPr>
        <p:grpSpPr>
          <a:xfrm>
            <a:off x="4607050" y="3351127"/>
            <a:ext cx="1888767" cy="609148"/>
            <a:chOff x="6627690" y="4139553"/>
            <a:chExt cx="1888767" cy="609148"/>
          </a:xfrm>
        </p:grpSpPr>
        <p:pic>
          <p:nvPicPr>
            <p:cNvPr id="232" name="Google Shape;232;p26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89465" y="4153491"/>
              <a:ext cx="327700" cy="186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311749" y="4154771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26"/>
            <p:cNvSpPr/>
            <p:nvPr/>
          </p:nvSpPr>
          <p:spPr>
            <a:xfrm>
              <a:off x="6627690" y="4475101"/>
              <a:ext cx="848700" cy="27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НАЛИЧИИ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150 000 шт.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35" name="Google Shape;235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93368" y="4139553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6" name="Google Shape;236;p26" descr="Футболка мужская IMPERIAL, молочный, M, 100% хлопок, 190 г/м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1869" y="2735385"/>
            <a:ext cx="929011" cy="92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6" title="104e6f92-4fec-11e2-82fd-18a9053c0de9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69009" y="3646855"/>
            <a:ext cx="843843" cy="97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6" title="980c8e30-b9f6-11e9-9470-d07ee99f637a.pn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01"/>
          <a:stretch/>
        </p:blipFill>
        <p:spPr>
          <a:xfrm>
            <a:off x="7879172" y="2739514"/>
            <a:ext cx="794345" cy="92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6" title="25fb6eb5-ab26-11ef-967a-00155d41c408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14469" y="3646855"/>
            <a:ext cx="827428" cy="979217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6"/>
          <p:cNvSpPr/>
          <p:nvPr/>
        </p:nvSpPr>
        <p:spPr>
          <a:xfrm>
            <a:off x="4607050" y="1375945"/>
            <a:ext cx="2064900" cy="12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REGENT 150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711380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26"/>
          <p:cNvSpPr/>
          <p:nvPr/>
        </p:nvSpPr>
        <p:spPr>
          <a:xfrm>
            <a:off x="4611569" y="946245"/>
            <a:ext cx="20511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ПОЛУГРЕБЕННАЯ ПРЯЖА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2" name="Google Shape;242;p26"/>
          <p:cNvGrpSpPr/>
          <p:nvPr/>
        </p:nvGrpSpPr>
        <p:grpSpPr>
          <a:xfrm>
            <a:off x="4608105" y="1944891"/>
            <a:ext cx="1894623" cy="528074"/>
            <a:chOff x="6633522" y="2189854"/>
            <a:chExt cx="1894623" cy="528074"/>
          </a:xfrm>
        </p:grpSpPr>
        <p:sp>
          <p:nvSpPr>
            <p:cNvPr id="243" name="Google Shape;243;p26"/>
            <p:cNvSpPr/>
            <p:nvPr/>
          </p:nvSpPr>
          <p:spPr>
            <a:xfrm>
              <a:off x="6633522" y="2444328"/>
              <a:ext cx="848700" cy="27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НАЛИЧИИ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380 000 шт.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44" name="Google Shape;244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205056" y="2189854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26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4242" y="2197441"/>
              <a:ext cx="327700" cy="186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316526" y="2198722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7" name="Google Shape;247;p26" descr="Футболка унисекс REGENT 15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41897" y="1697970"/>
            <a:ext cx="1059084" cy="1059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 descr="Футболка унисекс REGENT 15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9523" y="765018"/>
            <a:ext cx="782354" cy="93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824888" y="704634"/>
            <a:ext cx="845871" cy="1015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6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436" y="1697970"/>
            <a:ext cx="322774" cy="95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-5400000">
            <a:off x="670435" y="3767019"/>
            <a:ext cx="544800" cy="1009800"/>
          </a:xfrm>
          <a:prstGeom prst="roundRect">
            <a:avLst>
              <a:gd name="adj" fmla="val 5025"/>
            </a:avLst>
          </a:prstGeom>
          <a:noFill/>
          <a:ln>
            <a:noFill/>
          </a:ln>
        </p:spPr>
      </p:pic>
      <p:pic>
        <p:nvPicPr>
          <p:cNvPr id="252" name="Google Shape;252;p2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-5400000">
            <a:off x="668935" y="2575170"/>
            <a:ext cx="547800" cy="1009800"/>
          </a:xfrm>
          <a:prstGeom prst="roundRect">
            <a:avLst>
              <a:gd name="adj" fmla="val 528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7922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457200" y="863713"/>
            <a:ext cx="8400300" cy="7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9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МЕРЧ — ДНК БРЕНДА, СОСТОИТ </a:t>
            </a:r>
            <a:endParaRPr sz="19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9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ИЗ ТРЁХ КЛЮЧЕВЫХ ЭЛЕМЕНТОВ:</a:t>
            </a:r>
            <a:endParaRPr sz="19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3262032" y="2708549"/>
            <a:ext cx="1105200" cy="3810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FFE5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MERCH ID</a:t>
            </a:r>
            <a:endParaRPr sz="1200" b="0" i="0" u="none" strike="noStrike" cap="none">
              <a:solidFill>
                <a:srgbClr val="FFE5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332882" y="1717449"/>
            <a:ext cx="2119500" cy="471600"/>
          </a:xfrm>
          <a:prstGeom prst="roundRect">
            <a:avLst>
              <a:gd name="adj" fmla="val 19883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КАЧЕСТВО ОСНОВЫ = ПРОМО ОДЕЖДА</a:t>
            </a:r>
            <a:endParaRPr sz="11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332882" y="2559287"/>
            <a:ext cx="2156100" cy="679500"/>
          </a:xfrm>
          <a:prstGeom prst="roundRect">
            <a:avLst>
              <a:gd name="adj" fmla="val 13800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БРЕНД СОБЫТИЕ — ЗАДАЧА, ПОВОД</a:t>
            </a:r>
            <a:r>
              <a:rPr lang="ru"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ПОСЫЛ</a:t>
            </a:r>
            <a:endParaRPr sz="11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332882" y="3609024"/>
            <a:ext cx="2119500" cy="471600"/>
          </a:xfrm>
          <a:prstGeom prst="roundRect">
            <a:avLst>
              <a:gd name="adj" fmla="val 19883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КРЕАТИВ — </a:t>
            </a:r>
            <a:b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1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МОДА И ТРЕНДЫ</a:t>
            </a:r>
            <a:endParaRPr sz="11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0" name="Google Shape;100;p16"/>
          <p:cNvCxnSpPr>
            <a:stCxn id="97" idx="3"/>
            <a:endCxn id="96" idx="0"/>
          </p:cNvCxnSpPr>
          <p:nvPr/>
        </p:nvCxnSpPr>
        <p:spPr>
          <a:xfrm>
            <a:off x="2452382" y="1953249"/>
            <a:ext cx="1362300" cy="7554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1" name="Google Shape;101;p16"/>
          <p:cNvCxnSpPr>
            <a:stCxn id="98" idx="3"/>
            <a:endCxn id="96" idx="1"/>
          </p:cNvCxnSpPr>
          <p:nvPr/>
        </p:nvCxnSpPr>
        <p:spPr>
          <a:xfrm>
            <a:off x="2488982" y="2899037"/>
            <a:ext cx="773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2" name="Google Shape;102;p16"/>
          <p:cNvCxnSpPr>
            <a:stCxn id="99" idx="3"/>
            <a:endCxn id="96" idx="2"/>
          </p:cNvCxnSpPr>
          <p:nvPr/>
        </p:nvCxnSpPr>
        <p:spPr>
          <a:xfrm rot="10800000" flipH="1">
            <a:off x="2452382" y="3089424"/>
            <a:ext cx="1362300" cy="7554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3" name="Google Shape;103;p16"/>
          <p:cNvSpPr/>
          <p:nvPr/>
        </p:nvSpPr>
        <p:spPr>
          <a:xfrm>
            <a:off x="457194" y="374642"/>
            <a:ext cx="6929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5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КАК РАБОТАЕТ MERCH ID</a:t>
            </a:r>
            <a:endParaRPr sz="25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457200" y="4412571"/>
            <a:ext cx="81030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2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ИСКУССТВО САМОВЫРАЖЕНИЯ</a:t>
            </a:r>
            <a:endParaRPr sz="24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7" title="45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9450" y="2504850"/>
            <a:ext cx="2504700" cy="26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 title="HAP06597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375" y="0"/>
            <a:ext cx="2504700" cy="25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7"/>
          <p:cNvSpPr/>
          <p:nvPr/>
        </p:nvSpPr>
        <p:spPr>
          <a:xfrm>
            <a:off x="457200" y="391525"/>
            <a:ext cx="4237200" cy="43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ЦВЕТ </a:t>
            </a:r>
            <a: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НОВЫХ БЕЙСБОЛКАХ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Бейсболки Cover Sandwich и Smart Sandwich — прекрасный вариант текстильного мерча или корпоративной одежды.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5 или 6 клиньев, плотный хлопок, изогнутый козырек с декоративным кантом.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Выбирайте цвет: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171450" lvl="0" indent="-165100" algn="l" rtl="0">
              <a:spcBef>
                <a:spcPts val="0"/>
              </a:spcBef>
              <a:spcAft>
                <a:spcPts val="0"/>
              </a:spcAft>
              <a:buSzPts val="800"/>
              <a:buFont typeface="Montserrat"/>
              <a:buChar char="●"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строгий темный — демонстрируйте уверенность бренда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приверженность традициям;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171450" lvl="0" indent="-165100" algn="l" rtl="0">
              <a:spcBef>
                <a:spcPts val="0"/>
              </a:spcBef>
              <a:spcAft>
                <a:spcPts val="0"/>
              </a:spcAft>
              <a:buSzPts val="800"/>
              <a:buFont typeface="Montserrat"/>
              <a:buChar char="●"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яркий красный или синий — показывайте энергию жизни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обращайте внимание;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171450" lvl="0" indent="-165100" algn="l" rtl="0">
              <a:spcBef>
                <a:spcPts val="0"/>
              </a:spcBef>
              <a:spcAft>
                <a:spcPts val="0"/>
              </a:spcAft>
              <a:buSzPts val="800"/>
              <a:buFont typeface="Montserrat"/>
              <a:buChar char="●"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нейтральный мягкий и светлый — доверие и мягкость.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Контрастный кант акцентирует внимание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на основном цвете и добавляет образу штрих уникальности.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27"/>
          <p:cNvSpPr/>
          <p:nvPr/>
        </p:nvSpPr>
        <p:spPr>
          <a:xfrm>
            <a:off x="4397912" y="1456259"/>
            <a:ext cx="2136300" cy="29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SMART SANDWICH 370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50509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COVER SANDWICH 370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50508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1" name="Google Shape;261;p27"/>
          <p:cNvGrpSpPr/>
          <p:nvPr/>
        </p:nvGrpSpPr>
        <p:grpSpPr>
          <a:xfrm>
            <a:off x="4873188" y="2298825"/>
            <a:ext cx="1521762" cy="210041"/>
            <a:chOff x="932477" y="2495972"/>
            <a:chExt cx="1521762" cy="210041"/>
          </a:xfrm>
        </p:grpSpPr>
        <p:sp>
          <p:nvSpPr>
            <p:cNvPr id="262" name="Google Shape;262;p27"/>
            <p:cNvSpPr/>
            <p:nvPr/>
          </p:nvSpPr>
          <p:spPr>
            <a:xfrm>
              <a:off x="1814039" y="2495972"/>
              <a:ext cx="640200" cy="201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</a:t>
              </a:r>
              <a:r>
                <a:rPr lang="ru" sz="600">
                  <a:latin typeface="Montserrat"/>
                  <a:ea typeface="Montserrat"/>
                  <a:cs typeface="Montserrat"/>
                  <a:sym typeface="Montserrat"/>
                </a:rPr>
                <a:t>ПУТИ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>
                  <a:latin typeface="Montserrat"/>
                  <a:ea typeface="Montserrat"/>
                  <a:cs typeface="Montserrat"/>
                  <a:sym typeface="Montserrat"/>
                </a:rPr>
                <a:t>28.07.25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63" name="Google Shape;263;p2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2477" y="2513713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414754" y="2504845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5" name="Google Shape;265;p27"/>
          <p:cNvGrpSpPr/>
          <p:nvPr/>
        </p:nvGrpSpPr>
        <p:grpSpPr>
          <a:xfrm>
            <a:off x="4873188" y="4557125"/>
            <a:ext cx="1521762" cy="210041"/>
            <a:chOff x="932477" y="2495972"/>
            <a:chExt cx="1521762" cy="210041"/>
          </a:xfrm>
        </p:grpSpPr>
        <p:sp>
          <p:nvSpPr>
            <p:cNvPr id="266" name="Google Shape;266;p27"/>
            <p:cNvSpPr/>
            <p:nvPr/>
          </p:nvSpPr>
          <p:spPr>
            <a:xfrm>
              <a:off x="1814039" y="2495972"/>
              <a:ext cx="640200" cy="201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</a:t>
              </a:r>
              <a:r>
                <a:rPr lang="ru" sz="600">
                  <a:latin typeface="Montserrat"/>
                  <a:ea typeface="Montserrat"/>
                  <a:cs typeface="Montserrat"/>
                  <a:sym typeface="Montserrat"/>
                </a:rPr>
                <a:t>ПУТИ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ru" sz="600">
                  <a:latin typeface="Montserrat"/>
                  <a:ea typeface="Montserrat"/>
                  <a:cs typeface="Montserrat"/>
                  <a:sym typeface="Montserrat"/>
                </a:rPr>
                <a:t>28.07.25</a:t>
              </a:r>
              <a:endParaRPr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67" name="Google Shape;267;p2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2477" y="2513713"/>
              <a:ext cx="401513" cy="183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2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414754" y="2504845"/>
              <a:ext cx="323089" cy="2011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9" name="Google Shape;269;p27"/>
          <p:cNvSpPr/>
          <p:nvPr/>
        </p:nvSpPr>
        <p:spPr>
          <a:xfrm>
            <a:off x="457199" y="1831057"/>
            <a:ext cx="309000" cy="292200"/>
          </a:xfrm>
          <a:prstGeom prst="ellipse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7"/>
          <p:cNvSpPr/>
          <p:nvPr/>
        </p:nvSpPr>
        <p:spPr>
          <a:xfrm>
            <a:off x="457199" y="2461607"/>
            <a:ext cx="309000" cy="292200"/>
          </a:xfrm>
          <a:prstGeom prst="ellipse">
            <a:avLst/>
          </a:prstGeom>
          <a:solidFill>
            <a:srgbClr val="E31E24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7"/>
          <p:cNvSpPr/>
          <p:nvPr/>
        </p:nvSpPr>
        <p:spPr>
          <a:xfrm>
            <a:off x="842399" y="2461607"/>
            <a:ext cx="309000" cy="2922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457199" y="3053432"/>
            <a:ext cx="309000" cy="292200"/>
          </a:xfrm>
          <a:prstGeom prst="ellipse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/>
          <p:nvPr/>
        </p:nvSpPr>
        <p:spPr>
          <a:xfrm>
            <a:off x="-45975" y="0"/>
            <a:ext cx="9202800" cy="5143500"/>
          </a:xfrm>
          <a:prstGeom prst="rect">
            <a:avLst/>
          </a:prstGeom>
          <a:solidFill>
            <a:srgbClr val="D9EB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6010761" y="751700"/>
            <a:ext cx="4366200" cy="4328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-259916" y="3920083"/>
            <a:ext cx="20109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8"/>
          <p:cNvSpPr/>
          <p:nvPr/>
        </p:nvSpPr>
        <p:spPr>
          <a:xfrm>
            <a:off x="-634091" y="3536750"/>
            <a:ext cx="20109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8"/>
          <p:cNvSpPr/>
          <p:nvPr/>
        </p:nvSpPr>
        <p:spPr>
          <a:xfrm>
            <a:off x="-426283" y="2946400"/>
            <a:ext cx="29625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-376627" y="2384129"/>
            <a:ext cx="20109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8"/>
          <p:cNvSpPr/>
          <p:nvPr/>
        </p:nvSpPr>
        <p:spPr>
          <a:xfrm>
            <a:off x="-138406" y="1784150"/>
            <a:ext cx="20109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-138406" y="1212275"/>
            <a:ext cx="1813200" cy="249000"/>
          </a:xfrm>
          <a:prstGeom prst="roundRect">
            <a:avLst>
              <a:gd name="adj" fmla="val 50000"/>
            </a:avLst>
          </a:prstGeom>
          <a:solidFill>
            <a:srgbClr val="226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8"/>
          <p:cNvSpPr txBox="1"/>
          <p:nvPr/>
        </p:nvSpPr>
        <p:spPr>
          <a:xfrm>
            <a:off x="355394" y="171385"/>
            <a:ext cx="6309300" cy="40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этом году мы добавили в одежду модели тёмно-зелёного цвета.</a:t>
            </a:r>
            <a:endParaRPr sz="13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психологии и культуре, а также на рекламном рынке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этот цвет символизирует: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ДРУЖЕЛЮБИЕ</a:t>
            </a:r>
            <a:r>
              <a:rPr lang="ru" sz="11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открытость к общению, к инновациям 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нестандартным решениям;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ЭКОЛОГИЧНОСТЬ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осознанность по отношению 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здоровью нашей планеты даже в мелочах;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НАДЕЖНОСТЬ</a:t>
            </a:r>
            <a:r>
              <a:rPr lang="ru" sz="11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стабильность, постоянство 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основательность;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ЦИФРОВЫЕ ТЕХНОЛОГИИ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стремительное развитие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инноваций в сфере IT;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СВЕЖЕСТЬ</a:t>
            </a:r>
            <a:r>
              <a:rPr lang="ru" sz="11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мыслей, взглядов и идей;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БЕЗОПАСНОСТЬ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Лояльность во всех проявлениях.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28"/>
          <p:cNvSpPr txBox="1"/>
          <p:nvPr/>
        </p:nvSpPr>
        <p:spPr>
          <a:xfrm>
            <a:off x="366065" y="4340271"/>
            <a:ext cx="6298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Этот цвет популярен у компаний, продвигающих свою экологическую направленность.</a:t>
            </a:r>
            <a:endParaRPr sz="9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 также в цифровой / банковской / финансовой / военной сферах</a:t>
            </a:r>
            <a:r>
              <a:rPr lang="ru" sz="11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7" name="Google Shape;287;p28" title="imperi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0316" y="530914"/>
            <a:ext cx="2247903" cy="4617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8" title="кепка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5762" y="1212275"/>
            <a:ext cx="1642313" cy="11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 title="73e033d4-9b67-11ef-9677-00155d41c408_3_5797b3b1-639d-11ee-9646-00155da68a11.jpg_0003_5797b3b1-639d-11ee-9646-00155da68a11_4_52103-241-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18625" y="2758722"/>
            <a:ext cx="1012500" cy="10116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9" title="IMG_20230721_192146_523_22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/>
          <p:nvPr/>
        </p:nvSpPr>
        <p:spPr>
          <a:xfrm>
            <a:off x="-6" y="0"/>
            <a:ext cx="9144000" cy="5143500"/>
          </a:xfrm>
          <a:prstGeom prst="rect">
            <a:avLst/>
          </a:prstGeom>
          <a:solidFill>
            <a:srgbClr val="E0DD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000000"/>
                </a:solidFill>
              </a:rPr>
              <a:t>Почему сложные оттенки актуальны</a:t>
            </a:r>
            <a:endParaRPr/>
          </a:p>
        </p:txBody>
      </p:sp>
      <p:sp>
        <p:nvSpPr>
          <p:cNvPr id="300" name="Google Shape;300;p30"/>
          <p:cNvSpPr/>
          <p:nvPr/>
        </p:nvSpPr>
        <p:spPr>
          <a:xfrm>
            <a:off x="-2140228" y="-132950"/>
            <a:ext cx="5543100" cy="5755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0"/>
          <p:cNvSpPr/>
          <p:nvPr/>
        </p:nvSpPr>
        <p:spPr>
          <a:xfrm>
            <a:off x="6821450" y="3516613"/>
            <a:ext cx="1782000" cy="1195800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0"/>
          <p:cNvSpPr/>
          <p:nvPr/>
        </p:nvSpPr>
        <p:spPr>
          <a:xfrm>
            <a:off x="5134575" y="3517700"/>
            <a:ext cx="1782000" cy="1195800"/>
          </a:xfrm>
          <a:prstGeom prst="rect">
            <a:avLst/>
          </a:prstGeom>
          <a:solidFill>
            <a:srgbClr val="FDEE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0"/>
          <p:cNvSpPr/>
          <p:nvPr/>
        </p:nvSpPr>
        <p:spPr>
          <a:xfrm>
            <a:off x="6821450" y="2221213"/>
            <a:ext cx="1782000" cy="1195800"/>
          </a:xfrm>
          <a:prstGeom prst="rect">
            <a:avLst/>
          </a:prstGeom>
          <a:solidFill>
            <a:srgbClr val="0141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4" name="Google Shape;304;p30" title="red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634" y="914400"/>
            <a:ext cx="3032735" cy="1195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0" title="blue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192" y="2221177"/>
            <a:ext cx="3032735" cy="1195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0" title="YELLOW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625" y="3530744"/>
            <a:ext cx="3032724" cy="1174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4415" y="914400"/>
            <a:ext cx="1149025" cy="108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0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3634" y="918650"/>
            <a:ext cx="1149036" cy="108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0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2659" y="918650"/>
            <a:ext cx="1168466" cy="1087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30"/>
          <p:cNvGrpSpPr/>
          <p:nvPr/>
        </p:nvGrpSpPr>
        <p:grpSpPr>
          <a:xfrm>
            <a:off x="3741692" y="1123585"/>
            <a:ext cx="1197496" cy="784776"/>
            <a:chOff x="3161926" y="482487"/>
            <a:chExt cx="1361874" cy="892500"/>
          </a:xfrm>
        </p:grpSpPr>
        <p:pic>
          <p:nvPicPr>
            <p:cNvPr id="311" name="Google Shape;311;p30" title="смайл.png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161926" y="482487"/>
              <a:ext cx="892500" cy="89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30"/>
            <p:cNvSpPr/>
            <p:nvPr/>
          </p:nvSpPr>
          <p:spPr>
            <a:xfrm>
              <a:off x="40966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42490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44014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5" name="Google Shape;315;p30"/>
          <p:cNvSpPr/>
          <p:nvPr/>
        </p:nvSpPr>
        <p:spPr>
          <a:xfrm>
            <a:off x="5134575" y="2222300"/>
            <a:ext cx="1782000" cy="1195800"/>
          </a:xfrm>
          <a:prstGeom prst="rect">
            <a:avLst/>
          </a:prstGeom>
          <a:solidFill>
            <a:srgbClr val="005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6" name="Google Shape;316;p30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875" y="2274300"/>
            <a:ext cx="1007923" cy="102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0" title="bff4fa2e067b2aeabd357cbb63aad68f.p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8900" y="2643568"/>
            <a:ext cx="1239977" cy="2543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8" name="Google Shape;318;p30"/>
          <p:cNvGrpSpPr/>
          <p:nvPr/>
        </p:nvGrpSpPr>
        <p:grpSpPr>
          <a:xfrm>
            <a:off x="3741692" y="2458551"/>
            <a:ext cx="1197496" cy="784776"/>
            <a:chOff x="3161926" y="482487"/>
            <a:chExt cx="1361874" cy="892500"/>
          </a:xfrm>
        </p:grpSpPr>
        <p:pic>
          <p:nvPicPr>
            <p:cNvPr id="319" name="Google Shape;319;p30" title="смайл.png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161926" y="482487"/>
              <a:ext cx="892500" cy="89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" name="Google Shape;320;p30"/>
            <p:cNvSpPr/>
            <p:nvPr/>
          </p:nvSpPr>
          <p:spPr>
            <a:xfrm>
              <a:off x="40966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42490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44014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3" name="Google Shape;323;p3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5466" y="3530750"/>
            <a:ext cx="1065375" cy="1179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30"/>
          <p:cNvGrpSpPr/>
          <p:nvPr/>
        </p:nvGrpSpPr>
        <p:grpSpPr>
          <a:xfrm>
            <a:off x="3741692" y="3753951"/>
            <a:ext cx="1197496" cy="784776"/>
            <a:chOff x="3161926" y="482487"/>
            <a:chExt cx="1361874" cy="892500"/>
          </a:xfrm>
        </p:grpSpPr>
        <p:pic>
          <p:nvPicPr>
            <p:cNvPr id="325" name="Google Shape;325;p30" title="смайл.png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161926" y="482487"/>
              <a:ext cx="892500" cy="89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6" name="Google Shape;326;p30"/>
            <p:cNvSpPr/>
            <p:nvPr/>
          </p:nvSpPr>
          <p:spPr>
            <a:xfrm>
              <a:off x="40966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42490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4401400" y="598450"/>
              <a:ext cx="122400" cy="1203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9" name="Google Shape;329;p30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3425" y="3631650"/>
            <a:ext cx="965898" cy="95317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0"/>
          <p:cNvSpPr/>
          <p:nvPr/>
        </p:nvSpPr>
        <p:spPr>
          <a:xfrm>
            <a:off x="457194" y="398965"/>
            <a:ext cx="6929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ЧЕГО БРЕНДУ СЛОЖНЫЕ ОТТЕНКИ?</a:t>
            </a:r>
            <a:endParaRPr sz="20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"/>
          <p:cNvSpPr/>
          <p:nvPr/>
        </p:nvSpPr>
        <p:spPr>
          <a:xfrm>
            <a:off x="-6" y="0"/>
            <a:ext cx="9144000" cy="51435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1"/>
          <p:cNvSpPr/>
          <p:nvPr/>
        </p:nvSpPr>
        <p:spPr>
          <a:xfrm>
            <a:off x="-2140228" y="-132950"/>
            <a:ext cx="5543100" cy="5755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31" title="i_0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46" y="1297918"/>
            <a:ext cx="3282900" cy="3425100"/>
          </a:xfrm>
          <a:prstGeom prst="roundRect">
            <a:avLst>
              <a:gd name="adj" fmla="val 3616"/>
            </a:avLst>
          </a:prstGeom>
          <a:noFill/>
          <a:ln>
            <a:noFill/>
          </a:ln>
        </p:spPr>
      </p:pic>
      <p:sp>
        <p:nvSpPr>
          <p:cNvPr id="338" name="Google Shape;338;p31"/>
          <p:cNvSpPr txBox="1"/>
          <p:nvPr/>
        </p:nvSpPr>
        <p:spPr>
          <a:xfrm>
            <a:off x="304522" y="633800"/>
            <a:ext cx="7375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9" name="Google Shape;339;p31"/>
          <p:cNvSpPr/>
          <p:nvPr/>
        </p:nvSpPr>
        <p:spPr>
          <a:xfrm>
            <a:off x="4361025" y="1826275"/>
            <a:ext cx="2429100" cy="1007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8483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0" name="Google Shape;340;p31" title="СС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137" y="2042741"/>
            <a:ext cx="1758874" cy="57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1"/>
          <p:cNvSpPr/>
          <p:nvPr/>
        </p:nvSpPr>
        <p:spPr>
          <a:xfrm>
            <a:off x="457201" y="378025"/>
            <a:ext cx="77247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КАК НАШ МОЗГ ВОСПРИНИМАЕТ БРЕНД?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"/>
          <p:cNvSpPr/>
          <p:nvPr/>
        </p:nvSpPr>
        <p:spPr>
          <a:xfrm>
            <a:off x="12875" y="0"/>
            <a:ext cx="91440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2"/>
          <p:cNvSpPr/>
          <p:nvPr/>
        </p:nvSpPr>
        <p:spPr>
          <a:xfrm>
            <a:off x="433336" y="378016"/>
            <a:ext cx="7961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ВНИМАНИЕ ПРИВЛЕКАЕТСЯ КОНТРАСТОМ</a:t>
            </a:r>
            <a:endParaRPr sz="24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356857" y="686135"/>
            <a:ext cx="7375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Внимание выбирает то, что важно для нас, наших целей и потребностей.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Однако в мозге есть системы «послепроизвольного внимания».</a:t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9" name="Google Shape;349;p32"/>
          <p:cNvSpPr/>
          <p:nvPr/>
        </p:nvSpPr>
        <p:spPr>
          <a:xfrm>
            <a:off x="389275" y="1249350"/>
            <a:ext cx="8396100" cy="3534300"/>
          </a:xfrm>
          <a:prstGeom prst="roundRect">
            <a:avLst>
              <a:gd name="adj" fmla="val 6059"/>
            </a:avLst>
          </a:prstGeom>
          <a:solidFill>
            <a:srgbClr val="FFFFFF"/>
          </a:solidFill>
          <a:ln w="19050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GGGGGGGGGGGGGGGGGGGGGGGGGGGGGGGGGGGGGGGGGGGGGGGGGGGGGGGGGGGGGGGGGGGGGGGGGGGGGGGGGGGGGGGGGGGGGGGGGGGGGGGGGGGGGGGGGGGGGGGGGGGGGGGGGGGGGGGGGGH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G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3" title="ali-pazani-_hI5BJfJHxI-unsplash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3"/>
          <p:cNvSpPr/>
          <p:nvPr/>
        </p:nvSpPr>
        <p:spPr>
          <a:xfrm>
            <a:off x="338100" y="345725"/>
            <a:ext cx="6887100" cy="3924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ТОЛСТОВКИ ПОДАРИЛИ МОДУ НА ОВЕРСАЙЗ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4" descr="a bunch of different colored shirts hanging on a ra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4"/>
          <p:cNvSpPr/>
          <p:nvPr/>
        </p:nvSpPr>
        <p:spPr>
          <a:xfrm>
            <a:off x="457194" y="391533"/>
            <a:ext cx="4998600" cy="7584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РОЛЬ</a:t>
            </a: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</a:t>
            </a: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ОДЕЖДЕ </a:t>
            </a: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КОРПОРАТИВНО</a:t>
            </a: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ГО </a:t>
            </a:r>
            <a:r>
              <a:rPr lang="ru" sz="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СТИЛЯ</a:t>
            </a:r>
            <a:endParaRPr sz="8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" name="Google Shape;362;p34"/>
          <p:cNvSpPr/>
          <p:nvPr/>
        </p:nvSpPr>
        <p:spPr>
          <a:xfrm>
            <a:off x="380995" y="1225475"/>
            <a:ext cx="43128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А) Только как элемент униформы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3" name="Google Shape;363;p34"/>
          <p:cNvSpPr/>
          <p:nvPr/>
        </p:nvSpPr>
        <p:spPr>
          <a:xfrm>
            <a:off x="380994" y="1835299"/>
            <a:ext cx="43128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Б) Как способ показать фирменный стиль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4" name="Google Shape;364;p34"/>
          <p:cNvSpPr/>
          <p:nvPr/>
        </p:nvSpPr>
        <p:spPr>
          <a:xfrm>
            <a:off x="380993" y="2444255"/>
            <a:ext cx="43128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В) Как средство рекламы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5" name="Google Shape;365;p34"/>
          <p:cNvSpPr/>
          <p:nvPr/>
        </p:nvSpPr>
        <p:spPr>
          <a:xfrm>
            <a:off x="380993" y="3053211"/>
            <a:ext cx="4312800" cy="3762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4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Г) Как все вышеперечисленное</a:t>
            </a:r>
            <a:endParaRPr sz="10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5"/>
          <p:cNvSpPr/>
          <p:nvPr/>
        </p:nvSpPr>
        <p:spPr>
          <a:xfrm>
            <a:off x="457200" y="381000"/>
            <a:ext cx="8229600" cy="20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В ИМЕНИ ТВОЁМ? ТОЛСТОВКА!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— это про комфорт, тепло и свободу движения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Сегодня это базовая вещь в любом гардеробе: от спорта и повседневной носки до корпоративного стиля и премиального мерча. 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80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Но откуда появилось это слово?</a:t>
            </a:r>
            <a:endParaRPr sz="180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Слово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«толстовка»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исключительно русское. Оно связано не с плотностью ткани, как можно подумать, а с…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Львом Николаевичем Толстым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конце XIX века великий писатель носил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простой, просторный крой рубахи с воротом на пуговице сбоку (косоворотка)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Это была не мода, а манифест — знак близости к народу, жизни без излишеств, с уважением к труду.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1" name="Google Shape;371;p35" title="c4a1d236-b3d5-11ef-967a-00155d41c408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952" y="3506733"/>
            <a:ext cx="1378921" cy="137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5" title="31c9d9f5-de22-11ef-967d-00155d41c408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802" y="3593415"/>
            <a:ext cx="1097992" cy="1306467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5"/>
          <p:cNvSpPr/>
          <p:nvPr/>
        </p:nvSpPr>
        <p:spPr>
          <a:xfrm>
            <a:off x="381000" y="2427925"/>
            <a:ext cx="3149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ТОЛСТОВКИ С КАПЮШОНОМ НА МОЛНИИ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4" name="Google Shape;374;p35" title="8ee5811b-fecf-11ed-963d-00155da68a11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057" y="3506733"/>
            <a:ext cx="1378921" cy="137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5" title="3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767" y="3604493"/>
            <a:ext cx="1284316" cy="1284311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5"/>
          <p:cNvSpPr/>
          <p:nvPr/>
        </p:nvSpPr>
        <p:spPr>
          <a:xfrm>
            <a:off x="457200" y="2895000"/>
            <a:ext cx="19797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355002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2 936 ₽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7" name="Google Shape;377;p35"/>
          <p:cNvSpPr/>
          <p:nvPr/>
        </p:nvSpPr>
        <p:spPr>
          <a:xfrm>
            <a:off x="2847900" y="2895000"/>
            <a:ext cx="12843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NEVADA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399918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3 286 ₽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8" name="Google Shape;378;p35"/>
          <p:cNvSpPr/>
          <p:nvPr/>
        </p:nvSpPr>
        <p:spPr>
          <a:xfrm>
            <a:off x="4939625" y="2895000"/>
            <a:ext cx="13788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52102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1 736 ₽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9" name="Google Shape;379;p35"/>
          <p:cNvSpPr/>
          <p:nvPr/>
        </p:nvSpPr>
        <p:spPr>
          <a:xfrm>
            <a:off x="7026631" y="2895000"/>
            <a:ext cx="14985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 2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52106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1 950 ₽</a:t>
            </a:r>
            <a:endParaRPr sz="2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80" name="Google Shape;380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7700" y="3668284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5"/>
          <p:cNvSpPr/>
          <p:nvPr/>
        </p:nvSpPr>
        <p:spPr>
          <a:xfrm>
            <a:off x="7026614" y="3659338"/>
            <a:ext cx="640200" cy="2013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ПУТИ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17.06.25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6"/>
          <p:cNvSpPr/>
          <p:nvPr/>
        </p:nvSpPr>
        <p:spPr>
          <a:xfrm>
            <a:off x="457201" y="381000"/>
            <a:ext cx="7061700" cy="3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ТОЛСТОВКА — ОДЕЖДА ВНЕ ВРЕМЕНИ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адаптируется под моду, но сохраняет главное —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удобство, защищённость, свободу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— универсальный носитель бренда. В корпоративной одежде толстовка — это: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уют, с которым ассоциируется бренд;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тепло — как забота компании о своих людях;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современный способ показать фирменный стиль.</a:t>
            </a:r>
            <a:endParaRPr/>
          </a:p>
        </p:txBody>
      </p:sp>
      <p:pic>
        <p:nvPicPr>
          <p:cNvPr id="387" name="Google Shape;387;p36" title="ac1f1eb6-a7f7-11ef-9678-00155d41c408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2982" y="2273905"/>
            <a:ext cx="1785969" cy="17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6" title="24bf40cf-de11-11ef-967d-00155d41c408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8398" y="2254289"/>
            <a:ext cx="1847909" cy="1847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6" title="e5990400-8ab3-11ec-9617-00155da68a11.jp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838" y="2091776"/>
            <a:ext cx="1471430" cy="2076676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6"/>
          <p:cNvSpPr/>
          <p:nvPr/>
        </p:nvSpPr>
        <p:spPr>
          <a:xfrm>
            <a:off x="457200" y="1786975"/>
            <a:ext cx="32526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ТОЛСТОВКИ С КАПЮШОНОМ БЕЗ МОЛНИИ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36"/>
          <p:cNvSpPr/>
          <p:nvPr/>
        </p:nvSpPr>
        <p:spPr>
          <a:xfrm>
            <a:off x="936578" y="4092253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SNAKE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747101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2 195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2" name="Google Shape;392;p36"/>
          <p:cNvSpPr/>
          <p:nvPr/>
        </p:nvSpPr>
        <p:spPr>
          <a:xfrm>
            <a:off x="3679183" y="4092253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355001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2 548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3" name="Google Shape;393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66379" y="4648507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6"/>
          <p:cNvSpPr/>
          <p:nvPr/>
        </p:nvSpPr>
        <p:spPr>
          <a:xfrm>
            <a:off x="6422978" y="4092253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MOHITO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52105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2 650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5" name="Google Shape;395;p36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788" y="4637010"/>
            <a:ext cx="363650" cy="20643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6"/>
          <p:cNvSpPr/>
          <p:nvPr/>
        </p:nvSpPr>
        <p:spPr>
          <a:xfrm>
            <a:off x="7150724" y="4639568"/>
            <a:ext cx="640200" cy="2013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ПУТИ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17.06.25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7" name="Google Shape;397;p36"/>
          <p:cNvSpPr/>
          <p:nvPr/>
        </p:nvSpPr>
        <p:spPr>
          <a:xfrm>
            <a:off x="5537425" y="853975"/>
            <a:ext cx="3149400" cy="1237800"/>
          </a:xfrm>
          <a:prstGeom prst="roundRect">
            <a:avLst>
              <a:gd name="adj" fmla="val 90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Интересный факт:</a:t>
            </a:r>
            <a:endParaRPr/>
          </a:p>
          <a:p>
            <a:pPr marL="171450" lvl="0" indent="-184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Последователи Л. Н. Толстого —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народники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тоже стали носить похожие рубахи, и со временем за ними закрепилось разговорное название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«толстовки»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>
              <a:solidFill>
                <a:srgbClr val="000000"/>
              </a:solidFill>
            </a:endParaRPr>
          </a:p>
          <a:p>
            <a:pPr marL="171450" lvl="0" indent="-184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советский период этот термин трансформировался — и стал обозначать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утеплённую трикотажную кофту </a:t>
            </a:r>
            <a:b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длинным рукавом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/>
          <p:nvPr/>
        </p:nvSpPr>
        <p:spPr>
          <a:xfrm>
            <a:off x="457200" y="380999"/>
            <a:ext cx="8562000" cy="41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КАК РАБОТАЕТ МЕРЧ</a:t>
            </a:r>
            <a:br>
              <a:rPr lang="ru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Мы учитываем все три компонента при разработке ассортимента промо одежды: </a:t>
            </a:r>
            <a:b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только качественная основа, современные тенденции, широкий цветовой диапазон </a:t>
            </a:r>
            <a:b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обширный спектр сфер применения, отвечающий высоким требованиям разных целевых аудиторий.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Каждый бренд закрывает свои сегменты: </a:t>
            </a:r>
            <a:b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 массового до технологичного премиума.</a:t>
            </a:r>
            <a:endParaRPr sz="12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457200" y="1950225"/>
            <a:ext cx="1757700" cy="1433400"/>
          </a:xfrm>
          <a:prstGeom prst="roundRect">
            <a:avLst>
              <a:gd name="adj" fmla="val 17572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4434050" y="2476425"/>
            <a:ext cx="505500" cy="3810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7691108" y="2476425"/>
            <a:ext cx="505500" cy="3810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</a:t>
            </a:r>
            <a:endParaRPr sz="12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2804225" y="2476425"/>
            <a:ext cx="505500" cy="3810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6166736" y="2476425"/>
            <a:ext cx="471600" cy="381000"/>
          </a:xfrm>
          <a:prstGeom prst="roundRect">
            <a:avLst>
              <a:gd name="adj" fmla="val 30394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КЗ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16" name="Google Shape;116;p17"/>
          <p:cNvCxnSpPr>
            <a:stCxn id="111" idx="3"/>
            <a:endCxn id="114" idx="1"/>
          </p:cNvCxnSpPr>
          <p:nvPr/>
        </p:nvCxnSpPr>
        <p:spPr>
          <a:xfrm>
            <a:off x="2214900" y="2666925"/>
            <a:ext cx="5892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7" name="Google Shape;117;p17"/>
          <p:cNvCxnSpPr>
            <a:stCxn id="114" idx="3"/>
            <a:endCxn id="112" idx="1"/>
          </p:cNvCxnSpPr>
          <p:nvPr/>
        </p:nvCxnSpPr>
        <p:spPr>
          <a:xfrm>
            <a:off x="3309725" y="2666925"/>
            <a:ext cx="11244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8" name="Google Shape;118;p17"/>
          <p:cNvCxnSpPr>
            <a:stCxn id="112" idx="3"/>
            <a:endCxn id="115" idx="1"/>
          </p:cNvCxnSpPr>
          <p:nvPr/>
        </p:nvCxnSpPr>
        <p:spPr>
          <a:xfrm>
            <a:off x="4939550" y="2666925"/>
            <a:ext cx="12273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9" name="Google Shape;119;p17"/>
          <p:cNvCxnSpPr>
            <a:stCxn id="115" idx="3"/>
            <a:endCxn id="113" idx="1"/>
          </p:cNvCxnSpPr>
          <p:nvPr/>
        </p:nvCxnSpPr>
        <p:spPr>
          <a:xfrm>
            <a:off x="6638336" y="2666925"/>
            <a:ext cx="10527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0" name="Google Shape;120;p17"/>
          <p:cNvSpPr/>
          <p:nvPr/>
        </p:nvSpPr>
        <p:spPr>
          <a:xfrm>
            <a:off x="4167725" y="3460625"/>
            <a:ext cx="1514100" cy="514500"/>
          </a:xfrm>
          <a:prstGeom prst="roundRect">
            <a:avLst>
              <a:gd name="adj" fmla="val 28265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ЦЕЛИ </a:t>
            </a:r>
            <a:b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ЗАДАЧИ РА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5887700" y="3975125"/>
            <a:ext cx="1514100" cy="514500"/>
          </a:xfrm>
          <a:prstGeom prst="roundRect">
            <a:avLst>
              <a:gd name="adj" fmla="val 28265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ЦЕЛИ </a:t>
            </a:r>
            <a:b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ЗАДАЧИ КЗ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2" name="Google Shape;122;p1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425" y="2788475"/>
            <a:ext cx="686000" cy="5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>
            <a:hlinkClick r:id="rId6"/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726" y="2177700"/>
            <a:ext cx="471600" cy="24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>
            <a:hlinkClick r:id="rId8"/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563" y="2494171"/>
            <a:ext cx="392975" cy="3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descr="Google Shape;140;p31">
            <a:hlinkClick r:id="rId10"/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200" y="2794275"/>
            <a:ext cx="505500" cy="5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57956" y="2154550"/>
            <a:ext cx="324900" cy="27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55380" y="2542563"/>
            <a:ext cx="203071" cy="2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/>
          <p:nvPr/>
        </p:nvSpPr>
        <p:spPr>
          <a:xfrm>
            <a:off x="457199" y="4596124"/>
            <a:ext cx="3871800" cy="273900"/>
          </a:xfrm>
          <a:prstGeom prst="roundRect">
            <a:avLst>
              <a:gd name="adj" fmla="val 1491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Текстиль занимает 33% в структуре промо-продукции</a:t>
            </a:r>
            <a:endParaRPr sz="1000" b="0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37" title="38eb813c-5616-11ee-9641-00155da68a11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1024" y="2880473"/>
            <a:ext cx="2008525" cy="2008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 title="dcd526fc-d899-11ef-967d-00155d41c408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650" y="396097"/>
            <a:ext cx="2008525" cy="2008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7" title="274ab618-4fec-11e2-82fd-18a9053c0de9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8850" y="2795771"/>
            <a:ext cx="2096075" cy="2096129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37"/>
          <p:cNvSpPr/>
          <p:nvPr/>
        </p:nvSpPr>
        <p:spPr>
          <a:xfrm>
            <a:off x="457200" y="1879125"/>
            <a:ext cx="32526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ТОЛСТОВКИ  БЕЗ КАПЮШОНА НА МОЛНИИ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7" name="Google Shape;407;p37"/>
          <p:cNvSpPr/>
          <p:nvPr/>
        </p:nvSpPr>
        <p:spPr>
          <a:xfrm>
            <a:off x="457203" y="2404648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COPENHAGEN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399922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2 071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8" name="Google Shape;408;p37"/>
          <p:cNvSpPr/>
          <p:nvPr/>
        </p:nvSpPr>
        <p:spPr>
          <a:xfrm>
            <a:off x="6098428" y="628148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HARBOR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351195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2 985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9" name="Google Shape;409;p37"/>
          <p:cNvSpPr/>
          <p:nvPr/>
        </p:nvSpPr>
        <p:spPr>
          <a:xfrm>
            <a:off x="3351553" y="2404648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HELSINKI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356000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2 470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6098428" y="2404648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NORTH MEN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755000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3 121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11" name="Google Shape;411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83120" y="3234289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37"/>
          <p:cNvSpPr/>
          <p:nvPr/>
        </p:nvSpPr>
        <p:spPr>
          <a:xfrm>
            <a:off x="457200" y="381000"/>
            <a:ext cx="45456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СОВРЕМЕННАЯ ТОЛСТОВКА — </a:t>
            </a:r>
            <a:br>
              <a:rPr lang="ru" sz="2000" b="1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НАСЛЕДИЕ С АКТУАЛЬНОСТЬЮ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Сегодня «толстовкой» называют:</a:t>
            </a:r>
            <a:endParaRPr>
              <a:solidFill>
                <a:srgbClr val="000000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свитшоты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(без капюшона),</a:t>
            </a:r>
            <a:endParaRPr>
              <a:solidFill>
                <a:srgbClr val="000000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худи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(с капюшоном, с/без молнии),</a:t>
            </a:r>
            <a:endParaRPr>
              <a:solidFill>
                <a:srgbClr val="000000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</a:pP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даже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трикотажные куртки и джемперы</a:t>
            </a: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E43ADF6-AC27-1876-6394-E9952F379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052" y="3002523"/>
            <a:ext cx="1776501" cy="17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3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1790" y="1870730"/>
            <a:ext cx="1307065" cy="1403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2548" y="3404785"/>
            <a:ext cx="1526753" cy="152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7267" y="3305854"/>
            <a:ext cx="1307338" cy="1555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8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191" y="3262712"/>
            <a:ext cx="1641834" cy="1641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1790" y="336675"/>
            <a:ext cx="1307065" cy="140333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8"/>
          <p:cNvSpPr/>
          <p:nvPr/>
        </p:nvSpPr>
        <p:spPr>
          <a:xfrm>
            <a:off x="381000" y="2279125"/>
            <a:ext cx="3197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ТОЛСТОВКИ БЕЗ КАПЮШОНА И МОЛНИИ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38"/>
          <p:cNvSpPr/>
          <p:nvPr/>
        </p:nvSpPr>
        <p:spPr>
          <a:xfrm>
            <a:off x="3041453" y="2870923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ANTARES 260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1 320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4" name="Google Shape;424;p38"/>
          <p:cNvSpPr/>
          <p:nvPr/>
        </p:nvSpPr>
        <p:spPr>
          <a:xfrm>
            <a:off x="5681860" y="2183886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COMET 280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703574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2 590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5" name="Google Shape;425;p38"/>
          <p:cNvSpPr/>
          <p:nvPr/>
        </p:nvSpPr>
        <p:spPr>
          <a:xfrm>
            <a:off x="457203" y="2870937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SPIDER 260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701168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1 689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6" name="Google Shape;426;p38"/>
          <p:cNvSpPr/>
          <p:nvPr/>
        </p:nvSpPr>
        <p:spPr>
          <a:xfrm>
            <a:off x="5681860" y="3574259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DELTA 300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355000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1 845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7" name="Google Shape;427;p38"/>
          <p:cNvSpPr/>
          <p:nvPr/>
        </p:nvSpPr>
        <p:spPr>
          <a:xfrm>
            <a:off x="5688796" y="4351249"/>
            <a:ext cx="640200" cy="2013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ПУТИ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600">
                <a:latin typeface="Montserrat"/>
                <a:ea typeface="Montserrat"/>
                <a:cs typeface="Montserrat"/>
                <a:sym typeface="Montserrat"/>
              </a:rPr>
              <a:t>16.06.25</a:t>
            </a:r>
            <a:endParaRPr sz="6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8" name="Google Shape;428;p38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647920"/>
            <a:ext cx="327700" cy="1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8"/>
          <p:cNvSpPr/>
          <p:nvPr/>
        </p:nvSpPr>
        <p:spPr>
          <a:xfrm>
            <a:off x="5681860" y="616677"/>
            <a:ext cx="20649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SULLY 280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702990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</a:t>
            </a: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2 590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aphicFrame>
        <p:nvGraphicFramePr>
          <p:cNvPr id="430" name="Google Shape;430;p38"/>
          <p:cNvGraphicFramePr/>
          <p:nvPr/>
        </p:nvGraphicFramePr>
        <p:xfrm>
          <a:off x="379009" y="871352"/>
          <a:ext cx="4917275" cy="95634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Вид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b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Особенности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b="0" i="0" u="none" strike="noStrike" cap="none">
                          <a:solidFill>
                            <a:srgbClr val="3F3F3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Где используется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E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Свитшот</a:t>
                      </a: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Без капюшона, круглый ворот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офис, casual, нейтральный стиль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Худи</a:t>
                      </a: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 капюшоном, может быть на молнии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для активаций, мероприятий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Толстовка</a:t>
                      </a:r>
                      <a:endParaRPr sz="8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Общее название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для всего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1" name="Google Shape;431;p38"/>
          <p:cNvSpPr/>
          <p:nvPr/>
        </p:nvSpPr>
        <p:spPr>
          <a:xfrm>
            <a:off x="457200" y="381000"/>
            <a:ext cx="8228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РАЗНОВИДНОСТИ ТОЛСТОВОК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9"/>
          <p:cNvSpPr/>
          <p:nvPr/>
        </p:nvSpPr>
        <p:spPr>
          <a:xfrm>
            <a:off x="457200" y="387522"/>
            <a:ext cx="5300100" cy="23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 — НЕ МОДА, А КОМФОРТ, </a:t>
            </a:r>
            <a:b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УНИВЕРСАЛЬНОСТЬ И СТИЛЬ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Почему бренды выбирают оверсайз: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Тренд последних лет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 повседневной и корпоративной одежде.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Свободная посадка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подходит для всех типов фигур.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Хорошо смотрится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многослойных образах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например, с худи, жилетом или под пиджак).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Визуально делает образ современным, динамичным, расслабленным.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Универсален: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унисекс-крой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подходит как для мужчин, так и для женщин.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 ограничивает движения — актуально для команд, </a:t>
            </a:r>
            <a:br>
              <a:rPr lang="ru"/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мероприятий, активностей.</a:t>
            </a:r>
            <a:endParaRPr/>
          </a:p>
        </p:txBody>
      </p:sp>
      <p:sp>
        <p:nvSpPr>
          <p:cNvPr id="437" name="Google Shape;437;p39"/>
          <p:cNvSpPr/>
          <p:nvPr/>
        </p:nvSpPr>
        <p:spPr>
          <a:xfrm>
            <a:off x="457199" y="2982097"/>
            <a:ext cx="25020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MOHITO</a:t>
            </a: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2 650 ₽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38" name="Google Shape;43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0404" y="3536222"/>
            <a:ext cx="323089" cy="201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8127" y="3545090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9"/>
          <p:cNvSpPr/>
          <p:nvPr/>
        </p:nvSpPr>
        <p:spPr>
          <a:xfrm>
            <a:off x="381000" y="2583997"/>
            <a:ext cx="19287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ТРЁХНИТОЧНЫЙ ФУТЕР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1" name="Google Shape;441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7333" y="3787225"/>
            <a:ext cx="1115624" cy="111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79640" y="3809255"/>
            <a:ext cx="1115624" cy="1115624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9"/>
          <p:cNvSpPr/>
          <p:nvPr/>
        </p:nvSpPr>
        <p:spPr>
          <a:xfrm>
            <a:off x="3462000" y="2930279"/>
            <a:ext cx="2570400" cy="19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LIBRA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оверсайз унисекс, </a:t>
            </a:r>
            <a:b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высокогребенной пряжи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Гладкая, плотная, отлично держит форму.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Идеальна для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вышивки и печати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Обработана по технологии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 Finishing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Цвет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«снежно-белый» — идеален</a:t>
            </a:r>
            <a:br>
              <a:rPr lang="ru"/>
            </a:b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полноцветной прямой печати (DTG)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1 095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39"/>
          <p:cNvSpPr/>
          <p:nvPr/>
        </p:nvSpPr>
        <p:spPr>
          <a:xfrm>
            <a:off x="4777244" y="910632"/>
            <a:ext cx="37950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 FINISHING — ФИНИШНАЯ ОБРАБОТКА ТКАНИ</a:t>
            </a:r>
            <a:endParaRPr/>
          </a:p>
        </p:txBody>
      </p:sp>
      <p:sp>
        <p:nvSpPr>
          <p:cNvPr id="445" name="Google Shape;445;p39"/>
          <p:cNvSpPr/>
          <p:nvPr/>
        </p:nvSpPr>
        <p:spPr>
          <a:xfrm>
            <a:off x="4891800" y="1255775"/>
            <a:ext cx="3795000" cy="1237800"/>
          </a:xfrm>
          <a:prstGeom prst="roundRect">
            <a:avLst>
              <a:gd name="adj" fmla="val 90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это даёт: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Делает ткань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гладкой и визуально «дорогой»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Убирает микроворс — ткань не «замыливается» после стирок.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Улучшает стойкость принтов.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Повышает износостойкость и комфорт при носке.</a:t>
            </a:r>
            <a:endParaRPr/>
          </a:p>
        </p:txBody>
      </p:sp>
      <p:pic>
        <p:nvPicPr>
          <p:cNvPr id="446" name="Google Shape;446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9671" y="4638055"/>
            <a:ext cx="323089" cy="201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7394" y="4646923"/>
            <a:ext cx="401513" cy="183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9" descr="Футболка унисекс оверсайз LIBRA 2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01978" y="2536408"/>
            <a:ext cx="1115624" cy="111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93933" y="3755594"/>
            <a:ext cx="1115624" cy="111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1978" y="3815203"/>
            <a:ext cx="1115624" cy="105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39" descr="Футболка унисекс оверсайз LIBRA 2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76288" y="2531043"/>
            <a:ext cx="1115624" cy="111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39">
            <a:hlinkClick r:id="rId11"/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911"/>
          <a:stretch/>
        </p:blipFill>
        <p:spPr>
          <a:xfrm>
            <a:off x="8269225" y="317355"/>
            <a:ext cx="535850" cy="3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0"/>
          <p:cNvSpPr/>
          <p:nvPr/>
        </p:nvSpPr>
        <p:spPr>
          <a:xfrm>
            <a:off x="320782" y="345725"/>
            <a:ext cx="5489400" cy="6846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КАСТОМИЗАЦИЯ — КЛЮЧ </a:t>
            </a:r>
            <a:b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СОЗДАНИЮ УНИКАЛЬНОГО МЕРЧА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8" name="Google Shape;458;p40" title="1ad99c91-203e-11f0-9683-00155d41c408_5_HAP06327.jpg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90775"/>
            <a:ext cx="2748150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0" title="1ad99c9c-203e-11f0-9683-00155d41c408_3_HAP06304.jp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8150" y="2390775"/>
            <a:ext cx="3305549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0" title="a06941a5-204d-11f0-9683-00155d41c408_3_HAP06401.jp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700" y="2390312"/>
            <a:ext cx="3090301" cy="278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0"/>
          <p:cNvSpPr txBox="1"/>
          <p:nvPr/>
        </p:nvSpPr>
        <p:spPr>
          <a:xfrm>
            <a:off x="366802" y="1141737"/>
            <a:ext cx="8073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Заказная программа — это самые широкие возможности создания оригинальной промо-продукции. </a:t>
            </a:r>
            <a:endParaRPr sz="900" dirty="0">
              <a:solidFill>
                <a:srgbClr val="151515"/>
              </a:solidFill>
              <a:highlight>
                <a:srgbClr val="FBFBFB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Удивить, запомниться, оставить самые яркие впечатления — это про кастомизацию.</a:t>
            </a:r>
            <a:endParaRPr sz="900" dirty="0">
              <a:solidFill>
                <a:srgbClr val="151515"/>
              </a:solidFill>
              <a:highlight>
                <a:srgbClr val="FBFBFB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В заказных программах доступны намного более широкие возможности нанесения: печать на участках продукции, </a:t>
            </a:r>
            <a:b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недоступных в массовых моделях; большой выбор методов персонализации. Итог кастомизации — мерч, </a:t>
            </a:r>
            <a:b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 dirty="0">
                <a:solidFill>
                  <a:srgbClr val="151515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который гораздо эффективнее работает и приносит больше радости и удовольствия.</a:t>
            </a:r>
            <a:endParaRPr sz="9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41" title="6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00"/>
            <a:ext cx="9144001" cy="51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41"/>
          <p:cNvSpPr/>
          <p:nvPr/>
        </p:nvSpPr>
        <p:spPr>
          <a:xfrm>
            <a:off x="338100" y="345725"/>
            <a:ext cx="3420300" cy="9930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ПОРА ЗАКАЗЫВАТЬ НАШ ТЕКСТИЛЬНЫЙ МЕРЧ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8" name="Google Shape;468;p41"/>
          <p:cNvSpPr/>
          <p:nvPr/>
        </p:nvSpPr>
        <p:spPr>
          <a:xfrm>
            <a:off x="0" y="4307700"/>
            <a:ext cx="9144000" cy="8358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+7 800 200-38-90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41">
            <a:hlinkClick r:id="rId4"/>
          </p:cNvPr>
          <p:cNvSpPr/>
          <p:nvPr/>
        </p:nvSpPr>
        <p:spPr>
          <a:xfrm>
            <a:off x="3576450" y="4514631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0" name="Google Shape;470;p4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326" y="4636347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1">
            <a:hlinkClick r:id="rId7"/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617926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1">
            <a:hlinkClick r:id="rId9"/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625522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1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3" b="320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/>
          <p:nvPr/>
        </p:nvSpPr>
        <p:spPr>
          <a:xfrm>
            <a:off x="457194" y="374656"/>
            <a:ext cx="6929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СИМВОЛИЧЕСКИЙ МЕРЧ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457200" y="762000"/>
            <a:ext cx="41148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КОГДА МЕРЧ — ЭТО МЕРЧ?</a:t>
            </a:r>
            <a:endParaRPr sz="1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8"/>
          <p:cNvSpPr/>
          <p:nvPr/>
        </p:nvSpPr>
        <p:spPr>
          <a:xfrm>
            <a:off x="352078" y="2077500"/>
            <a:ext cx="2678700" cy="587700"/>
          </a:xfrm>
          <a:prstGeom prst="roundRect">
            <a:avLst>
              <a:gd name="adj" fmla="val 11603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применение актуальных и модных оттенков, таких как «мокка мусс» вместо привычных белого и серого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2396500" y="1122300"/>
            <a:ext cx="963600" cy="381000"/>
          </a:xfrm>
          <a:prstGeom prst="roundRect">
            <a:avLst>
              <a:gd name="adj" fmla="val 1779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ТРЕНДЫ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352078" y="1655700"/>
            <a:ext cx="881100" cy="269400"/>
          </a:xfrm>
          <a:prstGeom prst="roundRect">
            <a:avLst>
              <a:gd name="adj" fmla="val 270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352078" y="1094550"/>
            <a:ext cx="1805100" cy="436500"/>
          </a:xfrm>
          <a:prstGeom prst="roundRect">
            <a:avLst>
              <a:gd name="adj" fmla="val 1562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более сложные корпоративные цвета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40" name="Google Shape;140;p18"/>
          <p:cNvCxnSpPr>
            <a:stCxn id="138" idx="3"/>
            <a:endCxn id="137" idx="2"/>
          </p:cNvCxnSpPr>
          <p:nvPr/>
        </p:nvCxnSpPr>
        <p:spPr>
          <a:xfrm rot="10800000" flipH="1">
            <a:off x="1233178" y="1503300"/>
            <a:ext cx="1645200" cy="287100"/>
          </a:xfrm>
          <a:prstGeom prst="curvedConnector2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1" name="Google Shape;141;p18"/>
          <p:cNvCxnSpPr>
            <a:stCxn id="139" idx="3"/>
            <a:endCxn id="137" idx="1"/>
          </p:cNvCxnSpPr>
          <p:nvPr/>
        </p:nvCxnSpPr>
        <p:spPr>
          <a:xfrm>
            <a:off x="2157178" y="1312800"/>
            <a:ext cx="239400" cy="600"/>
          </a:xfrm>
          <a:prstGeom prst="curvedConnector3">
            <a:avLst>
              <a:gd name="adj1" fmla="val 499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2" name="Google Shape;142;p18"/>
          <p:cNvCxnSpPr>
            <a:stCxn id="136" idx="0"/>
            <a:endCxn id="137" idx="3"/>
          </p:cNvCxnSpPr>
          <p:nvPr/>
        </p:nvCxnSpPr>
        <p:spPr>
          <a:xfrm rot="-5400000">
            <a:off x="2143378" y="860850"/>
            <a:ext cx="764700" cy="1668600"/>
          </a:xfrm>
          <a:prstGeom prst="curvedConnector4">
            <a:avLst>
              <a:gd name="adj1" fmla="val 37544"/>
              <a:gd name="adj2" fmla="val 11427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3" name="Google Shape;143;p18"/>
          <p:cNvSpPr/>
          <p:nvPr/>
        </p:nvSpPr>
        <p:spPr>
          <a:xfrm>
            <a:off x="457200" y="2970000"/>
            <a:ext cx="4114800" cy="20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трендовых цветов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позволяет учитывать интересы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целевой аудитории,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способствует расширению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рынка и порождает широкий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спрос на промо текстиль.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символикой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называется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мерчем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только в том случае, если побуждает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её активно использовать, то есть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носить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6759050" y="335700"/>
            <a:ext cx="2174400" cy="13452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 итогам опроса 2024 </a:t>
            </a:r>
            <a:br>
              <a:rPr lang="ru" sz="1000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статистики поиска на сайте,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наиболее востребованные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корпоративные цвета — </a:t>
            </a:r>
            <a:r>
              <a:rPr lang="ru" sz="10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белый, чёрный, красный, синий, зелёный, серый.</a:t>
            </a:r>
            <a:endParaRPr sz="1000" b="0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9" title="Новая презентация (6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8774"/>
            <a:ext cx="1341040" cy="2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/>
          <p:nvPr/>
        </p:nvSpPr>
        <p:spPr>
          <a:xfrm>
            <a:off x="457350" y="387600"/>
            <a:ext cx="3369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Стильный минимализм и фокус на технологичности.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Позиционирование бренда — технологичный текстиль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для качественной персонализации.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Основа: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текстиль + дополнительные товары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 минималистичной персонализацией.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Набор включает в себя предметы, которые сочетают функциональность и стиль.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= профессионализм, надёжность, доверие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6666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серый/металлический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= элегантность, стабильность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современность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rgbClr val="FFFFFF"/>
                </a:solidFill>
                <a:highlight>
                  <a:srgbClr val="000000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 олицетворяет чистоту, простоту и инновации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Кому подходит?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Технологичные компании, автомобильный сектор, страхование, ВУЗы, финансовый сектор, инженерия, юридические услуги, премиальные бренды,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разработка и технологии.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457349" y="1941050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9"/>
          <p:cNvSpPr/>
          <p:nvPr/>
        </p:nvSpPr>
        <p:spPr>
          <a:xfrm rot="10800000">
            <a:off x="804375" y="1932350"/>
            <a:ext cx="309000" cy="2883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1183044" y="1930398"/>
            <a:ext cx="292200" cy="292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7950406" y="620979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52103.319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3987000" y="620975"/>
            <a:ext cx="1000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 260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52102.312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1 736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3986995" y="358973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16805.01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1 999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8" name="Google Shape;158;p19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6892" y="3974492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/>
          <p:nvPr/>
        </p:nvSpPr>
        <p:spPr>
          <a:xfrm>
            <a:off x="6318395" y="411568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DISCOVER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22100.30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1 913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7753645" y="411568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FLICK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50507.319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340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1" name="Google Shape;161;p1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50" y="3938075"/>
            <a:ext cx="3829999" cy="120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203" y="316200"/>
            <a:ext cx="8842849" cy="482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 title="peak_helsinki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1650" y="316200"/>
            <a:ext cx="3910124" cy="407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 title="peak_trail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2314" y="3645250"/>
            <a:ext cx="1123226" cy="130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 title="peak_bergen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9190" y="316198"/>
            <a:ext cx="1031107" cy="97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 title="peak_hotty-s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0725" y="1957671"/>
            <a:ext cx="963302" cy="111502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/>
          <p:nvPr/>
        </p:nvSpPr>
        <p:spPr>
          <a:xfrm>
            <a:off x="5581755" y="4303500"/>
            <a:ext cx="8652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TRAIL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51102.312</a:t>
            </a:r>
            <a:endParaRPr sz="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438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7592657" y="450848"/>
            <a:ext cx="963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HELSINKI 260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356000.35</a:t>
            </a:r>
            <a:endParaRPr sz="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2 470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457350" y="387600"/>
            <a:ext cx="3369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стандартный монохромный набор изготовлен из мягкого флиса и сочетает в себе строгость и комфорт.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Использование </a:t>
            </a: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чёрного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цвета в этой капсуле не случайно.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Он символизирует силу и уверенность, а также легко комбинируется с другими элементами гардероба, что делает его универсальным выбором для любого стиля.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 также ассоциируется с элегантностью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современной классикой, что делает этот набор подходящим для различных ситуаций — от активного отдыха до городских прогулок. Он легко адаптируется к любым условиям, обеспечивая тепло и комфорт в холодное время года.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Ощутите мягкость флиса и наслаждайтесь зимними приключениями, зная, что ваш стиль остаётся на высоте, независимо от обстоятельств.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4" name="Google Shape;174;p20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50" y="3450250"/>
            <a:ext cx="4134950" cy="169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0"/>
          <p:cNvSpPr/>
          <p:nvPr/>
        </p:nvSpPr>
        <p:spPr>
          <a:xfrm>
            <a:off x="457349" y="1188050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4382325" y="1280848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BERGEN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51103.312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304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7" name="Google Shape;177;p2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225" y="1669939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/>
        </p:nvSpPr>
        <p:spPr>
          <a:xfrm>
            <a:off x="4390163" y="3072700"/>
            <a:ext cx="10311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HOTTY-S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25511.35</a:t>
            </a:r>
            <a:endParaRPr sz="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741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9" name="Google Shape;179;p2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7448" y="469108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8193" y="835160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48" y="450847"/>
            <a:ext cx="1294675" cy="20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1"/>
          <p:cNvPicPr preferRelativeResize="0"/>
          <p:nvPr/>
        </p:nvPicPr>
        <p:blipFill>
          <a:blip r:embed="rId3" cstate="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6925" y="466375"/>
            <a:ext cx="5415808" cy="433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1"/>
          <p:cNvSpPr/>
          <p:nvPr/>
        </p:nvSpPr>
        <p:spPr>
          <a:xfrm>
            <a:off x="457350" y="387600"/>
            <a:ext cx="30234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стартовый набор лёгкий и универсальный,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создан для тех, кто ценит комфорт и базовую функциональность. Капсула выполнена в стильных чёрном и красном цветах, что позволяет создать яркий и запоминающийся образ, а минималистичное нанесение подчеркнёт индивидуальность.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Выбор </a:t>
            </a:r>
            <a:r>
              <a:rPr lang="ru" sz="800">
                <a:solidFill>
                  <a:srgbClr val="FF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красного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цвета символизирует энергию,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страсть и уверенность, что делает этот набор идеальным для активных людей, стремящихся к новым достижениям. </a:t>
            </a:r>
            <a:r>
              <a:rPr lang="ru" sz="8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 цвет, в свою очередь, добавляет элегантности и универсальности, позволяя легко сочетать элементы набора с другими предметами.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Этот набор станет отличной отправной точкой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для повседневного использования, обеспечивая свободу движений и практичность в любых условиях.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457199" y="1702925"/>
            <a:ext cx="309000" cy="292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73841"/>
            <a:ext cx="968998" cy="2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/>
          <p:nvPr/>
        </p:nvSpPr>
        <p:spPr>
          <a:xfrm>
            <a:off x="842399" y="1702925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4552"/>
            <a:ext cx="3480750" cy="173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 title="start_safe10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4643" y="3961138"/>
            <a:ext cx="448707" cy="839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 title="start_selen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2121" y="193650"/>
            <a:ext cx="2358129" cy="376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 title="start_shore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1538" y="603245"/>
            <a:ext cx="1117962" cy="101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1" title="start_fortuna.pn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5201" y="1069275"/>
            <a:ext cx="1539241" cy="10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 title="start_gym.pn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4325" y="2194975"/>
            <a:ext cx="2707799" cy="1913988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/>
          <p:nvPr/>
        </p:nvSpPr>
        <p:spPr>
          <a:xfrm>
            <a:off x="3564313" y="81132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FORTUNA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50501.02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196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8" name="Google Shape;198;p21"/>
          <p:cNvSpPr/>
          <p:nvPr/>
        </p:nvSpPr>
        <p:spPr>
          <a:xfrm>
            <a:off x="6094446" y="60325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SHORE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254227.08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1 101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7974000" y="450838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SELEN 260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52101.144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1 695 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5468700" y="216288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GYM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16814.35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2 269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1" name="Google Shape;201;p21"/>
          <p:cNvSpPr/>
          <p:nvPr/>
        </p:nvSpPr>
        <p:spPr>
          <a:xfrm>
            <a:off x="6440518" y="421948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MOVE ON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32900.35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1 451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2" name="Google Shape;202;p21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3700" y="2547642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1"/>
          <p:cNvSpPr/>
          <p:nvPr/>
        </p:nvSpPr>
        <p:spPr>
          <a:xfrm>
            <a:off x="7992265" y="4289078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SAFE 10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37173.35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1 803</a:t>
            </a:r>
            <a:r>
              <a:rPr lang="ru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4" name="Google Shape;204;p21" title="start_moveon.pn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13" y="3764949"/>
            <a:ext cx="894648" cy="111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4691</Words>
  <Application>Microsoft Office PowerPoint</Application>
  <PresentationFormat>Экран (16:9)</PresentationFormat>
  <Paragraphs>982</Paragraphs>
  <Slides>54</Slides>
  <Notes>54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4" baseType="lpstr">
      <vt:lpstr>Nunito SemiBold</vt:lpstr>
      <vt:lpstr>Helvetica Neue</vt:lpstr>
      <vt:lpstr>Montserrat SemiBold</vt:lpstr>
      <vt:lpstr>Montserrat</vt:lpstr>
      <vt:lpstr>Montserrat ExtraBold</vt:lpstr>
      <vt:lpstr>Arial</vt:lpstr>
      <vt:lpstr>Montserrat Medium</vt:lpstr>
      <vt:lpstr>Calibri</vt:lpstr>
      <vt:lpstr>Montserrat Light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s1n</dc:creator>
  <cp:lastModifiedBy>s1n gularis</cp:lastModifiedBy>
  <cp:revision>3</cp:revision>
  <dcterms:modified xsi:type="dcterms:W3CDTF">2025-06-25T09:15:47Z</dcterms:modified>
</cp:coreProperties>
</file>